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46" r:id="rId3"/>
    <p:sldId id="812" r:id="rId4"/>
    <p:sldId id="975" r:id="rId5"/>
    <p:sldId id="1031" r:id="rId6"/>
    <p:sldId id="985" r:id="rId7"/>
    <p:sldId id="1030" r:id="rId8"/>
    <p:sldId id="1011" r:id="rId9"/>
    <p:sldId id="986" r:id="rId10"/>
    <p:sldId id="990" r:id="rId11"/>
    <p:sldId id="989" r:id="rId12"/>
    <p:sldId id="991" r:id="rId13"/>
    <p:sldId id="992" r:id="rId14"/>
    <p:sldId id="993" r:id="rId15"/>
    <p:sldId id="995" r:id="rId16"/>
    <p:sldId id="997" r:id="rId17"/>
    <p:sldId id="998" r:id="rId18"/>
    <p:sldId id="1032" r:id="rId19"/>
    <p:sldId id="1053" r:id="rId20"/>
    <p:sldId id="1054" r:id="rId21"/>
    <p:sldId id="1036" r:id="rId22"/>
    <p:sldId id="1000" r:id="rId23"/>
    <p:sldId id="1033" r:id="rId24"/>
    <p:sldId id="1034" r:id="rId25"/>
    <p:sldId id="1035" r:id="rId26"/>
    <p:sldId id="1037" r:id="rId27"/>
    <p:sldId id="1038" r:id="rId28"/>
    <p:sldId id="1039" r:id="rId29"/>
    <p:sldId id="1040" r:id="rId30"/>
    <p:sldId id="1001" r:id="rId31"/>
    <p:sldId id="1041" r:id="rId32"/>
    <p:sldId id="1042" r:id="rId33"/>
    <p:sldId id="1043" r:id="rId34"/>
    <p:sldId id="1044" r:id="rId35"/>
    <p:sldId id="1003" r:id="rId36"/>
    <p:sldId id="1058" r:id="rId37"/>
    <p:sldId id="1045" r:id="rId38"/>
    <p:sldId id="1046" r:id="rId39"/>
    <p:sldId id="1055" r:id="rId40"/>
    <p:sldId id="1056" r:id="rId41"/>
    <p:sldId id="1007" r:id="rId42"/>
    <p:sldId id="1057" r:id="rId43"/>
    <p:sldId id="1048" r:id="rId44"/>
    <p:sldId id="1049" r:id="rId45"/>
    <p:sldId id="1050" r:id="rId46"/>
    <p:sldId id="1051" r:id="rId47"/>
    <p:sldId id="1052" r:id="rId48"/>
    <p:sldId id="1005" r:id="rId49"/>
    <p:sldId id="1006" r:id="rId50"/>
    <p:sldId id="1008" r:id="rId51"/>
    <p:sldId id="1012" r:id="rId52"/>
    <p:sldId id="996" r:id="rId53"/>
    <p:sldId id="1013" r:id="rId54"/>
    <p:sldId id="1014" r:id="rId55"/>
    <p:sldId id="1016" r:id="rId56"/>
    <p:sldId id="1015" r:id="rId57"/>
    <p:sldId id="1017" r:id="rId58"/>
    <p:sldId id="1029" r:id="rId59"/>
    <p:sldId id="275" r:id="rId60"/>
    <p:sldId id="276" r:id="rId61"/>
    <p:sldId id="277" r:id="rId62"/>
    <p:sldId id="278" r:id="rId63"/>
    <p:sldId id="1019" r:id="rId64"/>
    <p:sldId id="1021" r:id="rId65"/>
    <p:sldId id="1022" r:id="rId66"/>
    <p:sldId id="1023" r:id="rId67"/>
    <p:sldId id="1026" r:id="rId68"/>
    <p:sldId id="1027" r:id="rId69"/>
    <p:sldId id="1024" r:id="rId70"/>
    <p:sldId id="1028" r:id="rId71"/>
    <p:sldId id="61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D04D6-D0D9-4D38-B5F9-E188501609BC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C52CF-77FF-4728-AC46-7FDF2DDB41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58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07C8-C6B4-4CD8-888E-A92423439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8E0AB-8004-4216-9113-CA875A14A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D1C30-9951-4952-9812-3DDD9714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9E1D3-B988-4596-B08D-916A6D43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C0C31-1B1A-4BFA-A6BB-9B553EA7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67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0A75-6F7A-4013-82A9-1D506389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26E38-1471-4164-9697-F90D23087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1421-8164-4837-A9BA-994E25D3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0C723-DE1C-41F4-BEC5-D70FFCFD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F4F56-DB7A-44B5-8D47-62B1CC26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17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431CC5-2502-4820-A9AF-8FEA63874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5BD6F-914D-4021-9257-4AF6A5DF1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C1DE3-2B73-4854-9D05-27308119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7E4F9-C88C-4220-A8E2-8D4B2F35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CEAD2-B00C-4A7C-8CCB-4C0B2DF9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87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4F84-1CAF-4357-A802-3E12FBAE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D7A3-9816-4C7E-8DEA-418F8003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60FB-2244-491B-9B8C-99C831C4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B4DAB-80C2-4975-94A1-C30AF3B0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DDAF-557F-456D-9E0F-E6D5C7C6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3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6FBA-783D-4F98-BE2D-5C425348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98D06-1D9D-4389-A96F-59170B90F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6437-690C-47EA-A895-76951298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DC9E3-912F-4627-91EF-586F2237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62C51-7B97-44AB-852E-ED35F772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27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C624-A71B-41C5-8B6E-E221CEC7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1793E-1E47-4037-A9E0-F06FD6191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4A643-7091-4302-89BE-74BDDD7D5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6FFB3-2983-45E0-A464-9935D34A1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0079-C5DE-4120-B9ED-87707E55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2123A-5AAF-4010-B37F-FEBA9289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58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DDB5-E34E-4730-9295-9D4784F1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DA196-4ECB-4CFF-B7E2-55A05D45F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A32E3-22EE-4178-9EB1-7956BAA2F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4830E-9AD9-41BC-A17B-AB609958E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0BF6E-2A82-4027-A937-2968AA5D3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CC462-3797-41E7-BF9F-D81EE367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916E1-7B4E-4BD2-B4C9-F0B781C8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0F8DB-185E-4B00-9A1B-3C18CEEA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64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39EB-1F8A-406F-A1CB-697BFBFF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70B29-4BC1-4F13-85B4-E6E92BAC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F8C6A-F7A6-4F46-9CB4-B9C7F0D7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863B9-CBE4-4EE3-985F-0F003797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4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16DFF-697F-4C08-B2A6-0F5B4F44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A63EE-E625-4966-AC04-A01FB1B8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80E43-74A7-4D09-8350-FB300EDF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4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2399-581C-4DF4-81FF-C18F7D07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869B-5D4E-41BE-ADD1-D6FD964D5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7C02D-947C-41EE-A317-D20B525BE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A82-0ED0-4D88-8262-D26506C6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2585A-6C2F-479A-8236-7092A0A8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6AE92-C36A-46DE-8006-07F0C269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1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AD20-DB79-4402-982A-8C2A84E9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53902-4520-4A7D-85FF-24545DB85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FC471-4471-4146-8049-C37629D2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A2F3C-8D82-4F01-BB69-566729B6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04FC6-100B-400F-990E-691AB97C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59346-4EE9-4CAC-9D8E-7F907AE6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81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70429-64C7-460F-A13E-281AFCD8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CDD41-8E19-4273-B74D-4EB8465C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95D63-E6D1-4853-BEE5-35B26A583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D9A00-D201-409A-9BB5-FC407A5A691F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DF04F-CCA2-4D53-8ADC-5D18929AB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602FB-444F-4469-92D5-41673D3BD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17175-6A48-4F1C-B14B-9A7ED7D4F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83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k.mathworks.com/help/vision/examples/digit-classification-using-hog-feature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principal-component-analysis/" TargetMode="External"/><Relationship Id="rId2" Type="http://schemas.openxmlformats.org/officeDocument/2006/relationships/hyperlink" Target="https://youtu.be/-wv0vxVRGM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efros/courses/LBMV07/Papers/csurka-eccv-04.pdf" TargetMode="External"/><Relationship Id="rId2" Type="http://schemas.openxmlformats.org/officeDocument/2006/relationships/hyperlink" Target="https://uk.mathworks.com/help/vision/ug/image-classification-with-bag-of-visual-word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6D02-4ADD-464F-9EB7-14F92D6D4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D2038-8532-4756-A222-E42971056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Feature Extraction I</a:t>
            </a:r>
          </a:p>
        </p:txBody>
      </p:sp>
    </p:spTree>
    <p:extLst>
      <p:ext uri="{BB962C8B-B14F-4D97-AF65-F5344CB8AC3E}">
        <p14:creationId xmlns:p14="http://schemas.microsoft.com/office/powerpoint/2010/main" val="345561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8C8BB5B-82EC-47E9-AD3E-A916D2370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 b="14299"/>
          <a:stretch/>
        </p:blipFill>
        <p:spPr>
          <a:xfrm>
            <a:off x="3770568" y="3080371"/>
            <a:ext cx="4650863" cy="3412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3BE81-321D-4E49-86B5-B9B7BBC8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0688-81B5-4D6E-A28D-D628109CF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image is 512*512</a:t>
            </a:r>
          </a:p>
          <a:p>
            <a:r>
              <a:rPr lang="en-GB" dirty="0"/>
              <a:t>And there is a separate channel for every primary colour…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293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77F7-88F0-4E0F-8EE6-8BE09F7A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RGB colour channels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03EAD3-DC49-41A7-846F-B33B7A5DF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854639"/>
              </p:ext>
            </p:extLst>
          </p:nvPr>
        </p:nvGraphicFramePr>
        <p:xfrm>
          <a:off x="3980749" y="2073458"/>
          <a:ext cx="3817395" cy="329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63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66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67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4F229E7-D06B-4D06-A8AE-09D13BF1FB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231081"/>
              </p:ext>
            </p:extLst>
          </p:nvPr>
        </p:nvGraphicFramePr>
        <p:xfrm>
          <a:off x="3401629" y="2565090"/>
          <a:ext cx="3817395" cy="329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67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23D50A5-8C24-4F7B-B127-FFC65BC36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002619"/>
              </p:ext>
            </p:extLst>
          </p:nvPr>
        </p:nvGraphicFramePr>
        <p:xfrm>
          <a:off x="2832669" y="3032450"/>
          <a:ext cx="3817395" cy="329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6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67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46E9407-28C2-43A8-80E6-94814BDF7082}"/>
              </a:ext>
            </a:extLst>
          </p:cNvPr>
          <p:cNvSpPr/>
          <p:nvPr/>
        </p:nvSpPr>
        <p:spPr>
          <a:xfrm>
            <a:off x="8762744" y="4379873"/>
            <a:ext cx="262277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RGB images -&gt; “red green blue images” -&gt; “colour images”</a:t>
            </a:r>
          </a:p>
        </p:txBody>
      </p:sp>
    </p:spTree>
    <p:extLst>
      <p:ext uri="{BB962C8B-B14F-4D97-AF65-F5344CB8AC3E}">
        <p14:creationId xmlns:p14="http://schemas.microsoft.com/office/powerpoint/2010/main" val="161788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BE81-321D-4E49-86B5-B9B7BBC8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0688-81B5-4D6E-A28D-D628109CF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Even if I just look at a little 8*8 square of colours in the top left hand corner…</a:t>
            </a:r>
          </a:p>
          <a:p>
            <a:r>
              <a:rPr lang="en-GB" dirty="0"/>
              <a:t>I have 8*8*3=192 features (six times as many as the WISC data!)</a:t>
            </a:r>
          </a:p>
          <a:p>
            <a:r>
              <a:rPr lang="en-GB" dirty="0"/>
              <a:t>Modern 4K images are 3840*2160…</a:t>
            </a:r>
          </a:p>
          <a:p>
            <a:r>
              <a:rPr lang="en-GB" dirty="0"/>
              <a:t>“High-dimensional feature space”</a:t>
            </a:r>
          </a:p>
          <a:p>
            <a:endParaRPr lang="en-GB" dirty="0"/>
          </a:p>
          <a:p>
            <a:r>
              <a:rPr lang="en-GB" dirty="0"/>
              <a:t>Problems:</a:t>
            </a:r>
          </a:p>
          <a:p>
            <a:pPr lvl="1"/>
            <a:r>
              <a:rPr lang="en-GB" dirty="0"/>
              <a:t>Classifiers can struggle to learn from high-dimensional data</a:t>
            </a:r>
          </a:p>
          <a:p>
            <a:pPr lvl="1"/>
            <a:r>
              <a:rPr lang="en-GB" dirty="0"/>
              <a:t>Classifiers run slower with high-dimensional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97E6CF-D8A9-49BF-8F4A-43CE0491474D}"/>
              </a:ext>
            </a:extLst>
          </p:cNvPr>
          <p:cNvCxnSpPr/>
          <p:nvPr/>
        </p:nvCxnSpPr>
        <p:spPr>
          <a:xfrm flipV="1">
            <a:off x="7185506" y="3633357"/>
            <a:ext cx="0" cy="814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16F9CB-1BB3-4BE1-BADF-F94ABE164B40}"/>
              </a:ext>
            </a:extLst>
          </p:cNvPr>
          <p:cNvCxnSpPr/>
          <p:nvPr/>
        </p:nvCxnSpPr>
        <p:spPr>
          <a:xfrm flipV="1">
            <a:off x="7223213" y="4153054"/>
            <a:ext cx="575035" cy="29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35C12D-003A-4A76-9B6C-697B34FB1F94}"/>
              </a:ext>
            </a:extLst>
          </p:cNvPr>
          <p:cNvCxnSpPr/>
          <p:nvPr/>
        </p:nvCxnSpPr>
        <p:spPr>
          <a:xfrm>
            <a:off x="7185506" y="4447922"/>
            <a:ext cx="528815" cy="44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85DE4-953D-4135-AA9A-5B048EA4B5FC}"/>
              </a:ext>
            </a:extLst>
          </p:cNvPr>
          <p:cNvSpPr txBox="1"/>
          <p:nvPr/>
        </p:nvSpPr>
        <p:spPr>
          <a:xfrm>
            <a:off x="7277419" y="3690664"/>
            <a:ext cx="724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06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7EAD-5C42-4504-957B-C25D4844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Unstructured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B441-1978-40C7-900B-C1AE510BC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Image data is also very unstructured</a:t>
            </a:r>
          </a:p>
          <a:p>
            <a:r>
              <a:rPr lang="en-GB" dirty="0"/>
              <a:t>I could have two images of the same thing…</a:t>
            </a:r>
          </a:p>
          <a:p>
            <a:r>
              <a:rPr lang="en-GB" dirty="0"/>
              <a:t>But the patch I sample from the top left corner could look completely different</a:t>
            </a:r>
          </a:p>
          <a:p>
            <a:r>
              <a:rPr lang="en-GB" dirty="0"/>
              <a:t>Based on natural variations in things like colour/shape/lighting/composition…</a:t>
            </a:r>
          </a:p>
          <a:p>
            <a:endParaRPr lang="en-GB" dirty="0"/>
          </a:p>
          <a:p>
            <a:r>
              <a:rPr lang="en-GB" dirty="0"/>
              <a:t>Problem:</a:t>
            </a:r>
          </a:p>
          <a:p>
            <a:pPr lvl="1"/>
            <a:r>
              <a:rPr lang="en-GB" dirty="0"/>
              <a:t>Two raw images of the same thing could be very far apart in feature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DD671-3A94-4FA9-AADA-9CD9FB38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10" y="3552903"/>
            <a:ext cx="1560580" cy="156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02C56-A5CB-4D61-8E71-887461826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932" y="3552903"/>
            <a:ext cx="1560580" cy="15605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BF768E-434A-484F-B196-B42C26B40CEE}"/>
              </a:ext>
            </a:extLst>
          </p:cNvPr>
          <p:cNvSpPr/>
          <p:nvPr/>
        </p:nvSpPr>
        <p:spPr>
          <a:xfrm>
            <a:off x="9221932" y="3553025"/>
            <a:ext cx="360000" cy="36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2F59-2840-4A23-80DE-8C7764A144D8}"/>
              </a:ext>
            </a:extLst>
          </p:cNvPr>
          <p:cNvSpPr/>
          <p:nvPr/>
        </p:nvSpPr>
        <p:spPr>
          <a:xfrm>
            <a:off x="7497847" y="3552903"/>
            <a:ext cx="360000" cy="36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34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9974-5111-4D74-9E6B-02692E77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93397-85C5-48AB-A92D-491E8D7E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things for us to look at (two this week, rest next week):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Ways to summarise image data using fewer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Ways to reduce the number of features you have generally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Finding distinctive image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Finding commonly occurring distinctive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(Ultimately: building a bag of visual words)</a:t>
            </a:r>
          </a:p>
        </p:txBody>
      </p:sp>
    </p:spTree>
    <p:extLst>
      <p:ext uri="{BB962C8B-B14F-4D97-AF65-F5344CB8AC3E}">
        <p14:creationId xmlns:p14="http://schemas.microsoft.com/office/powerpoint/2010/main" val="287804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BA71-E7C6-49A6-B983-C318F2D9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95F0-E518-4386-8DE1-A6BBFEFC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Patch-based representations are the most common approach – breaking the image down into many smaller regions (usually square)</a:t>
            </a:r>
          </a:p>
          <a:p>
            <a:r>
              <a:rPr lang="en-GB" dirty="0"/>
              <a:t>Work with overall brightness levels, not specific colours</a:t>
            </a:r>
          </a:p>
          <a:p>
            <a:r>
              <a:rPr lang="en-GB" dirty="0"/>
              <a:t>Try to identify structure within the patch</a:t>
            </a:r>
          </a:p>
          <a:p>
            <a:r>
              <a:rPr lang="en-GB" dirty="0"/>
              <a:t>Extract a simplified (averaged) representation</a:t>
            </a:r>
          </a:p>
          <a:p>
            <a:r>
              <a:rPr lang="en-GB" dirty="0"/>
              <a:t>Try to make the representation insensitive to commonly seen changes (e.g., illumination, scale, rotation)</a:t>
            </a:r>
          </a:p>
          <a:p>
            <a:pPr lvl="1"/>
            <a:r>
              <a:rPr lang="en-GB" dirty="0"/>
              <a:t>E.g., we can spot the same patch in another image, if rotated by 90 degrees</a:t>
            </a:r>
          </a:p>
        </p:txBody>
      </p:sp>
    </p:spTree>
    <p:extLst>
      <p:ext uri="{BB962C8B-B14F-4D97-AF65-F5344CB8AC3E}">
        <p14:creationId xmlns:p14="http://schemas.microsoft.com/office/powerpoint/2010/main" val="106295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BD50-2091-45A3-9D03-FFFE9581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853C3-41FD-45F7-B6BE-79A3284E5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</a:t>
            </a:r>
            <a:r>
              <a:rPr lang="en-GB" i="1" dirty="0"/>
              <a:t>lots</a:t>
            </a:r>
            <a:r>
              <a:rPr lang="en-GB" dirty="0"/>
              <a:t> of algorithms for extracting patch-based representations</a:t>
            </a:r>
          </a:p>
          <a:p>
            <a:pPr lvl="1"/>
            <a:r>
              <a:rPr lang="en-GB" dirty="0"/>
              <a:t>HOG, SIFT, SURF, GLOH, BRISK, ORB, FREAK, FAST, …</a:t>
            </a:r>
          </a:p>
          <a:p>
            <a:r>
              <a:rPr lang="en-GB" dirty="0"/>
              <a:t>They are </a:t>
            </a:r>
            <a:r>
              <a:rPr lang="en-GB" i="1" dirty="0"/>
              <a:t>complicated</a:t>
            </a:r>
          </a:p>
          <a:p>
            <a:pPr lvl="1"/>
            <a:r>
              <a:rPr lang="en-GB" dirty="0"/>
              <a:t>Many were years in development and are patented…</a:t>
            </a:r>
          </a:p>
          <a:p>
            <a:r>
              <a:rPr lang="en-GB" dirty="0"/>
              <a:t>It’s not our aim to learn all of the details of any of them…</a:t>
            </a:r>
          </a:p>
          <a:p>
            <a:r>
              <a:rPr lang="en-GB" dirty="0"/>
              <a:t>…But to have some appreciation of basic/common ideas</a:t>
            </a:r>
          </a:p>
          <a:p>
            <a:r>
              <a:rPr lang="en-GB" dirty="0"/>
              <a:t>…Be able to use at least one of them in </a:t>
            </a:r>
            <a:r>
              <a:rPr lang="en-GB" dirty="0" err="1"/>
              <a:t>Matlab</a:t>
            </a:r>
            <a:r>
              <a:rPr lang="en-GB" dirty="0"/>
              <a:t> (HOG)</a:t>
            </a:r>
          </a:p>
        </p:txBody>
      </p:sp>
    </p:spTree>
    <p:extLst>
      <p:ext uri="{BB962C8B-B14F-4D97-AF65-F5344CB8AC3E}">
        <p14:creationId xmlns:p14="http://schemas.microsoft.com/office/powerpoint/2010/main" val="153741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659A-A708-4A03-8225-4AAE34CE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to greyscale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26264-72D1-4CAE-96BD-46BCDC4F3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8" y="1947112"/>
            <a:ext cx="4650863" cy="410836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6AF2F-36E8-4F4D-9BC8-8730ADA07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15" y="1947112"/>
            <a:ext cx="1715371" cy="14646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5D24FB-8732-46D0-A53D-C3B5D0FB6CE4}"/>
              </a:ext>
            </a:extLst>
          </p:cNvPr>
          <p:cNvSpPr/>
          <p:nvPr/>
        </p:nvSpPr>
        <p:spPr>
          <a:xfrm>
            <a:off x="7254907" y="2904437"/>
            <a:ext cx="72000" cy="7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9893C-74A5-4BF4-988C-9A0E05ACA90F}"/>
              </a:ext>
            </a:extLst>
          </p:cNvPr>
          <p:cNvCxnSpPr>
            <a:cxnSpLocks/>
          </p:cNvCxnSpPr>
          <p:nvPr/>
        </p:nvCxnSpPr>
        <p:spPr>
          <a:xfrm flipV="1">
            <a:off x="7485321" y="2296633"/>
            <a:ext cx="936110" cy="53162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840341-BBB3-4F7C-8C34-13DB173157D1}"/>
              </a:ext>
            </a:extLst>
          </p:cNvPr>
          <p:cNvCxnSpPr>
            <a:cxnSpLocks/>
          </p:cNvCxnSpPr>
          <p:nvPr/>
        </p:nvCxnSpPr>
        <p:spPr>
          <a:xfrm>
            <a:off x="7485321" y="2976438"/>
            <a:ext cx="936110" cy="43532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68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659A-A708-4A03-8225-4AAE34CE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to greyscale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BF22CC-86F5-46F1-9C2B-4F7FF180C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8" y="1947112"/>
            <a:ext cx="4650863" cy="410836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9344D-12FB-4106-8254-36F633AFD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474" y="1947112"/>
            <a:ext cx="1312095" cy="11276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83C990-B4BF-495A-B0D7-1363948EF858}"/>
              </a:ext>
            </a:extLst>
          </p:cNvPr>
          <p:cNvSpPr/>
          <p:nvPr/>
        </p:nvSpPr>
        <p:spPr>
          <a:xfrm>
            <a:off x="7254907" y="2904437"/>
            <a:ext cx="72000" cy="7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3484AE-094F-4CF3-842C-B01124D1249F}"/>
              </a:ext>
            </a:extLst>
          </p:cNvPr>
          <p:cNvCxnSpPr>
            <a:cxnSpLocks/>
          </p:cNvCxnSpPr>
          <p:nvPr/>
        </p:nvCxnSpPr>
        <p:spPr>
          <a:xfrm flipV="1">
            <a:off x="7485321" y="1998637"/>
            <a:ext cx="1307805" cy="8296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514FF-7168-45C7-A0C3-501149A3654C}"/>
              </a:ext>
            </a:extLst>
          </p:cNvPr>
          <p:cNvCxnSpPr>
            <a:cxnSpLocks/>
          </p:cNvCxnSpPr>
          <p:nvPr/>
        </p:nvCxnSpPr>
        <p:spPr>
          <a:xfrm>
            <a:off x="7485321" y="2976438"/>
            <a:ext cx="1307805" cy="9828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83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64DC-98D1-42E8-BB75-D4AD2874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Divide up into equally sized patches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FB45B-B1A7-4B3B-B0A2-C68E0194F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8" y="1947112"/>
            <a:ext cx="4650863" cy="410836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7F04AD5-8D33-413E-B5F6-0F8BCC9A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3" t="4336" r="70728" b="81948"/>
          <a:stretch/>
        </p:blipFill>
        <p:spPr>
          <a:xfrm>
            <a:off x="1442019" y="2310785"/>
            <a:ext cx="2328549" cy="1690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D28E4-11D5-4F48-8B0A-31ED9AEF5DE0}"/>
              </a:ext>
            </a:extLst>
          </p:cNvPr>
          <p:cNvSpPr txBox="1"/>
          <p:nvPr/>
        </p:nvSpPr>
        <p:spPr>
          <a:xfrm rot="5400000">
            <a:off x="1552353" y="3051544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77A93-77C9-469C-B19B-376EAA6505D5}"/>
              </a:ext>
            </a:extLst>
          </p:cNvPr>
          <p:cNvSpPr txBox="1"/>
          <p:nvPr/>
        </p:nvSpPr>
        <p:spPr>
          <a:xfrm>
            <a:off x="1930921" y="2214694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08130B-74C9-4A6C-841E-B664BC34FA63}"/>
              </a:ext>
            </a:extLst>
          </p:cNvPr>
          <p:cNvCxnSpPr>
            <a:cxnSpLocks/>
          </p:cNvCxnSpPr>
          <p:nvPr/>
        </p:nvCxnSpPr>
        <p:spPr>
          <a:xfrm flipV="1">
            <a:off x="3327991" y="2179675"/>
            <a:ext cx="999460" cy="22328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471FDC-CBEF-4B29-A6AE-33093D1EDCA1}"/>
              </a:ext>
            </a:extLst>
          </p:cNvPr>
          <p:cNvCxnSpPr>
            <a:cxnSpLocks/>
          </p:cNvCxnSpPr>
          <p:nvPr/>
        </p:nvCxnSpPr>
        <p:spPr>
          <a:xfrm flipV="1">
            <a:off x="3891516" y="2892056"/>
            <a:ext cx="435935" cy="110923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54729-26CB-4B77-B90C-E998C263A2B2}"/>
              </a:ext>
            </a:extLst>
          </p:cNvPr>
          <p:cNvSpPr/>
          <p:nvPr/>
        </p:nvSpPr>
        <p:spPr>
          <a:xfrm>
            <a:off x="4465675" y="2179675"/>
            <a:ext cx="684000" cy="478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83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F26A-71DF-453F-813A-88D403CC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716B-6659-48EF-A6A7-716613BCD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New material: dealing with complex/unstructured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05977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64DC-98D1-42E8-BB75-D4AD2874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think about just 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FB45B-B1A7-4B3B-B0A2-C68E0194F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8" y="1947112"/>
            <a:ext cx="4650863" cy="410836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7F04AD5-8D33-413E-B5F6-0F8BCC9A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3" t="4336" r="70728" b="81948"/>
          <a:stretch/>
        </p:blipFill>
        <p:spPr>
          <a:xfrm>
            <a:off x="1442019" y="2310785"/>
            <a:ext cx="2328549" cy="1690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D28E4-11D5-4F48-8B0A-31ED9AEF5DE0}"/>
              </a:ext>
            </a:extLst>
          </p:cNvPr>
          <p:cNvSpPr txBox="1"/>
          <p:nvPr/>
        </p:nvSpPr>
        <p:spPr>
          <a:xfrm rot="5400000">
            <a:off x="1552353" y="3051544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77A93-77C9-469C-B19B-376EAA6505D5}"/>
              </a:ext>
            </a:extLst>
          </p:cNvPr>
          <p:cNvSpPr txBox="1"/>
          <p:nvPr/>
        </p:nvSpPr>
        <p:spPr>
          <a:xfrm>
            <a:off x="1930921" y="2214694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2E99FD3-CD69-4782-934C-810D08823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37" y="4216723"/>
            <a:ext cx="2560108" cy="191935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8D8DF6B-3D06-4E30-AEA9-29C12EAE5975}"/>
              </a:ext>
            </a:extLst>
          </p:cNvPr>
          <p:cNvSpPr/>
          <p:nvPr/>
        </p:nvSpPr>
        <p:spPr>
          <a:xfrm>
            <a:off x="678791" y="2892056"/>
            <a:ext cx="1118111" cy="2062716"/>
          </a:xfrm>
          <a:custGeom>
            <a:avLst/>
            <a:gdLst>
              <a:gd name="connsiteX0" fmla="*/ 1118111 w 1118111"/>
              <a:gd name="connsiteY0" fmla="*/ 0 h 2062716"/>
              <a:gd name="connsiteX1" fmla="*/ 1693 w 1118111"/>
              <a:gd name="connsiteY1" fmla="*/ 648586 h 2062716"/>
              <a:gd name="connsiteX2" fmla="*/ 916093 w 1118111"/>
              <a:gd name="connsiteY2" fmla="*/ 2062716 h 206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111" h="2062716">
                <a:moveTo>
                  <a:pt x="1118111" y="0"/>
                </a:moveTo>
                <a:cubicBezTo>
                  <a:pt x="576737" y="152400"/>
                  <a:pt x="35363" y="304800"/>
                  <a:pt x="1693" y="648586"/>
                </a:cubicBezTo>
                <a:cubicBezTo>
                  <a:pt x="-31977" y="992372"/>
                  <a:pt x="442058" y="1527544"/>
                  <a:pt x="916093" y="2062716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C7715-1142-431D-97C4-73737884773D}"/>
              </a:ext>
            </a:extLst>
          </p:cNvPr>
          <p:cNvSpPr/>
          <p:nvPr/>
        </p:nvSpPr>
        <p:spPr>
          <a:xfrm>
            <a:off x="4465675" y="2179675"/>
            <a:ext cx="684000" cy="478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55116F-8A95-4785-AFE1-A9416DE955D3}"/>
              </a:ext>
            </a:extLst>
          </p:cNvPr>
          <p:cNvCxnSpPr>
            <a:cxnSpLocks/>
          </p:cNvCxnSpPr>
          <p:nvPr/>
        </p:nvCxnSpPr>
        <p:spPr>
          <a:xfrm flipV="1">
            <a:off x="3327991" y="2179675"/>
            <a:ext cx="999460" cy="22328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685330-D160-467C-972C-6F3B96350C7E}"/>
              </a:ext>
            </a:extLst>
          </p:cNvPr>
          <p:cNvCxnSpPr>
            <a:cxnSpLocks/>
          </p:cNvCxnSpPr>
          <p:nvPr/>
        </p:nvCxnSpPr>
        <p:spPr>
          <a:xfrm flipV="1">
            <a:off x="3891516" y="2892056"/>
            <a:ext cx="435935" cy="110923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45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44D3-EFB6-4627-B00D-8CC24401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These are the 64 grayscale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B7A554-7F9D-42A6-BC06-408D613C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8" y="2257885"/>
            <a:ext cx="4650863" cy="348681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E92F9F-599F-4B44-B64C-78934EADC555}"/>
              </a:ext>
            </a:extLst>
          </p:cNvPr>
          <p:cNvSpPr/>
          <p:nvPr/>
        </p:nvSpPr>
        <p:spPr>
          <a:xfrm>
            <a:off x="1901893" y="3678128"/>
            <a:ext cx="1775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0 = pure black;</a:t>
            </a:r>
            <a:br>
              <a:rPr lang="en-GB" dirty="0"/>
            </a:br>
            <a:r>
              <a:rPr lang="en-GB" dirty="0"/>
              <a:t>255 = pure white</a:t>
            </a:r>
          </a:p>
        </p:txBody>
      </p:sp>
    </p:spTree>
    <p:extLst>
      <p:ext uri="{BB962C8B-B14F-4D97-AF65-F5344CB8AC3E}">
        <p14:creationId xmlns:p14="http://schemas.microsoft.com/office/powerpoint/2010/main" val="380520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values as a surface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33E11-4738-4B03-AC1B-6FD086C4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EA227A-597E-46E3-86F8-516C8B715860}"/>
              </a:ext>
            </a:extLst>
          </p:cNvPr>
          <p:cNvSpPr/>
          <p:nvPr/>
        </p:nvSpPr>
        <p:spPr>
          <a:xfrm>
            <a:off x="1901893" y="3678127"/>
            <a:ext cx="1755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Height of each point equal to its brightness</a:t>
            </a:r>
          </a:p>
        </p:txBody>
      </p:sp>
    </p:spTree>
    <p:extLst>
      <p:ext uri="{BB962C8B-B14F-4D97-AF65-F5344CB8AC3E}">
        <p14:creationId xmlns:p14="http://schemas.microsoft.com/office/powerpoint/2010/main" val="790766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values as a surface (rotation 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33E11-4738-4B03-AC1B-6FD086C4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73986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values as a surface (rotation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33E11-4738-4B03-AC1B-6FD086C4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788983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values as a surface (rotation 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33E11-4738-4B03-AC1B-6FD086C4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676130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5066D-B872-4DDF-BAC9-3B5235F8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structure as contours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166E9D-CEE3-4682-B3F0-4254836D99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0B2FD5-5BED-4FC7-8810-04CD20B06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934"/>
            <a:ext cx="5181600" cy="3884719"/>
          </a:xfrm>
        </p:spPr>
      </p:pic>
    </p:spTree>
    <p:extLst>
      <p:ext uri="{BB962C8B-B14F-4D97-AF65-F5344CB8AC3E}">
        <p14:creationId xmlns:p14="http://schemas.microsoft.com/office/powerpoint/2010/main" val="224573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5066D-B872-4DDF-BAC9-3B5235F8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structure as contours (rotation 1)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166E9D-CEE3-4682-B3F0-4254836D99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0B2FD5-5BED-4FC7-8810-04CD20B06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934"/>
            <a:ext cx="5181599" cy="3884719"/>
          </a:xfrm>
        </p:spPr>
      </p:pic>
    </p:spTree>
    <p:extLst>
      <p:ext uri="{BB962C8B-B14F-4D97-AF65-F5344CB8AC3E}">
        <p14:creationId xmlns:p14="http://schemas.microsoft.com/office/powerpoint/2010/main" val="3515617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5066D-B872-4DDF-BAC9-3B5235F8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structure as contours (rotation 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166E9D-CEE3-4682-B3F0-4254836D99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0B2FD5-5BED-4FC7-8810-04CD20B06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934"/>
            <a:ext cx="5181599" cy="3884719"/>
          </a:xfrm>
        </p:spPr>
      </p:pic>
    </p:spTree>
    <p:extLst>
      <p:ext uri="{BB962C8B-B14F-4D97-AF65-F5344CB8AC3E}">
        <p14:creationId xmlns:p14="http://schemas.microsoft.com/office/powerpoint/2010/main" val="1831114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5066D-B872-4DDF-BAC9-3B5235F8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structure as contours (rotation 3)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166E9D-CEE3-4682-B3F0-4254836D99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60B2FD5-5BED-4FC7-8810-04CD20B06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934"/>
            <a:ext cx="5181599" cy="3884719"/>
          </a:xfrm>
        </p:spPr>
      </p:pic>
    </p:spTree>
    <p:extLst>
      <p:ext uri="{BB962C8B-B14F-4D97-AF65-F5344CB8AC3E}">
        <p14:creationId xmlns:p14="http://schemas.microsoft.com/office/powerpoint/2010/main" val="260948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A7BC-163E-4894-9F74-637068C4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 term topics: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A60BF-F023-4874-9646-6FED12FC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Data exploration and preparation (1 week)</a:t>
            </a:r>
          </a:p>
          <a:p>
            <a:pPr lvl="1"/>
            <a:r>
              <a:rPr lang="en-GB" dirty="0"/>
              <a:t>We need to add some of the basic bits we skipped last term</a:t>
            </a:r>
          </a:p>
          <a:p>
            <a:r>
              <a:rPr lang="en-GB" dirty="0"/>
              <a:t>Evaluation (2 weeks)</a:t>
            </a:r>
          </a:p>
          <a:p>
            <a:pPr lvl="1"/>
            <a:r>
              <a:rPr lang="en-GB" dirty="0"/>
              <a:t>Really important: we all need to know the important methods for establishing exactly how well our ML methods are performing</a:t>
            </a:r>
          </a:p>
          <a:p>
            <a:r>
              <a:rPr lang="en-GB" b="1" dirty="0"/>
              <a:t>Feature extraction (2 weeks)</a:t>
            </a:r>
          </a:p>
          <a:p>
            <a:pPr lvl="1"/>
            <a:r>
              <a:rPr lang="en-GB" b="1" dirty="0"/>
              <a:t>Really interesting topic: if our data doesn’t have a really obvious consistent structure (e.g., text documents, images) then how should we extract features</a:t>
            </a:r>
          </a:p>
          <a:p>
            <a:r>
              <a:rPr lang="en-GB" dirty="0"/>
              <a:t>Support Vector Machines (2 weeks)</a:t>
            </a:r>
          </a:p>
          <a:p>
            <a:pPr lvl="1"/>
            <a:r>
              <a:rPr lang="en-GB" dirty="0"/>
              <a:t>A final “black box” technique we think you should have some exposure to (e.g., visualising, tuning hyperparameters)</a:t>
            </a:r>
          </a:p>
          <a:p>
            <a:r>
              <a:rPr lang="en-GB" dirty="0"/>
              <a:t>Then over to Deep Learning with Nick (3 weeks, not assessed)</a:t>
            </a:r>
          </a:p>
        </p:txBody>
      </p:sp>
    </p:spTree>
    <p:extLst>
      <p:ext uri="{BB962C8B-B14F-4D97-AF65-F5344CB8AC3E}">
        <p14:creationId xmlns:p14="http://schemas.microsoft.com/office/powerpoint/2010/main" val="1930242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gradients run perpendicular to contours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5C243E-EFED-4D4C-86D2-69FFF8F3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1718137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gradients run perpendicular to contours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5C243E-EFED-4D4C-86D2-69FFF8F3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B34713-2ACD-4CB7-8C32-E94558AB97AE}"/>
              </a:ext>
            </a:extLst>
          </p:cNvPr>
          <p:cNvSpPr/>
          <p:nvPr/>
        </p:nvSpPr>
        <p:spPr>
          <a:xfrm>
            <a:off x="1901893" y="3678127"/>
            <a:ext cx="17557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If you dropped a ball at this point: which direction would it run and how fast</a:t>
            </a:r>
          </a:p>
        </p:txBody>
      </p:sp>
    </p:spTree>
    <p:extLst>
      <p:ext uri="{BB962C8B-B14F-4D97-AF65-F5344CB8AC3E}">
        <p14:creationId xmlns:p14="http://schemas.microsoft.com/office/powerpoint/2010/main" val="178524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gradients plus pixels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5C243E-EFED-4D4C-86D2-69FFF8F3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2639627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B7FB-FCA7-4AFE-9428-1EA60EA4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gradients without pixels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5C243E-EFED-4D4C-86D2-69FFF8F3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001971"/>
            <a:ext cx="5333559" cy="3998645"/>
          </a:xfrm>
        </p:spPr>
      </p:pic>
    </p:spTree>
    <p:extLst>
      <p:ext uri="{BB962C8B-B14F-4D97-AF65-F5344CB8AC3E}">
        <p14:creationId xmlns:p14="http://schemas.microsoft.com/office/powerpoint/2010/main" val="631859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6560-76D6-403D-A251-35D349C8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C96-80A2-4DB3-AA50-39F1D61A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Pretty much all patch-based representations work with these local gradients (HOG, SIFT, …, etc.)</a:t>
            </a:r>
          </a:p>
          <a:p>
            <a:r>
              <a:rPr lang="en-GB" dirty="0"/>
              <a:t>They all then try to compress them down into a more compact representation (e.g., averaging to give fewer numbers)…</a:t>
            </a:r>
          </a:p>
          <a:p>
            <a:r>
              <a:rPr lang="en-GB" dirty="0"/>
              <a:t>And try to store them in such a way that they are insensitive to things like lighting changes (e.g., normalising gradients across patches)…</a:t>
            </a:r>
          </a:p>
          <a:p>
            <a:endParaRPr lang="en-GB" dirty="0"/>
          </a:p>
          <a:p>
            <a:r>
              <a:rPr lang="en-GB" dirty="0"/>
              <a:t>They each have a slightly different approach…</a:t>
            </a:r>
          </a:p>
          <a:p>
            <a:r>
              <a:rPr lang="en-GB" dirty="0"/>
              <a:t>…But let’s look at a step that’s common to most</a:t>
            </a:r>
          </a:p>
        </p:txBody>
      </p:sp>
    </p:spTree>
    <p:extLst>
      <p:ext uri="{BB962C8B-B14F-4D97-AF65-F5344CB8AC3E}">
        <p14:creationId xmlns:p14="http://schemas.microsoft.com/office/powerpoint/2010/main" val="1928709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8A50C3-19BC-4DCE-BEF1-226FA43006C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D8803-EEBC-464E-88A6-389FE0AF3964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036EC4-CAF3-4E20-A017-455873546280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1B86AC-2793-423B-81DE-E33753AC0019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59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8A50C3-19BC-4DCE-BEF1-226FA43006C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D8803-EEBC-464E-88A6-389FE0AF3964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036EC4-CAF3-4E20-A017-455873546280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1B86AC-2793-423B-81DE-E33753AC0019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5A1F310-D139-4D9C-BC77-FA6B2807A912}"/>
              </a:ext>
            </a:extLst>
          </p:cNvPr>
          <p:cNvSpPr/>
          <p:nvPr/>
        </p:nvSpPr>
        <p:spPr>
          <a:xfrm>
            <a:off x="1698291" y="2377021"/>
            <a:ext cx="432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9292F7-B2E0-4315-86DE-E5A68E6DC92B}"/>
              </a:ext>
            </a:extLst>
          </p:cNvPr>
          <p:cNvSpPr/>
          <p:nvPr/>
        </p:nvSpPr>
        <p:spPr>
          <a:xfrm>
            <a:off x="2011680" y="1706718"/>
            <a:ext cx="6756400" cy="691042"/>
          </a:xfrm>
          <a:custGeom>
            <a:avLst/>
            <a:gdLst>
              <a:gd name="connsiteX0" fmla="*/ 0 w 6756400"/>
              <a:gd name="connsiteY0" fmla="*/ 691042 h 691042"/>
              <a:gd name="connsiteX1" fmla="*/ 1574800 w 6756400"/>
              <a:gd name="connsiteY1" fmla="*/ 162 h 691042"/>
              <a:gd name="connsiteX2" fmla="*/ 6756400 w 6756400"/>
              <a:gd name="connsiteY2" fmla="*/ 640242 h 691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6400" h="691042">
                <a:moveTo>
                  <a:pt x="0" y="691042"/>
                </a:moveTo>
                <a:cubicBezTo>
                  <a:pt x="224366" y="349835"/>
                  <a:pt x="448733" y="8629"/>
                  <a:pt x="1574800" y="162"/>
                </a:cubicBezTo>
                <a:cubicBezTo>
                  <a:pt x="2700867" y="-8305"/>
                  <a:pt x="4728633" y="315968"/>
                  <a:pt x="6756400" y="640242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8E8B50-4465-488D-B85F-A7807481666D}"/>
              </a:ext>
            </a:extLst>
          </p:cNvPr>
          <p:cNvSpPr/>
          <p:nvPr/>
        </p:nvSpPr>
        <p:spPr>
          <a:xfrm>
            <a:off x="171612" y="1530559"/>
            <a:ext cx="2309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For each local gradient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702D6C-5E37-4AAE-B9A5-7685C6F3F73C}"/>
              </a:ext>
            </a:extLst>
          </p:cNvPr>
          <p:cNvSpPr/>
          <p:nvPr/>
        </p:nvSpPr>
        <p:spPr>
          <a:xfrm>
            <a:off x="7938521" y="1472124"/>
            <a:ext cx="1865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Find the nearest bin and add one: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CAA924-BCEF-4AFF-A7E3-FE7D2C727DC2}"/>
              </a:ext>
            </a:extLst>
          </p:cNvPr>
          <p:cNvCxnSpPr>
            <a:cxnSpLocks/>
          </p:cNvCxnSpPr>
          <p:nvPr/>
        </p:nvCxnSpPr>
        <p:spPr>
          <a:xfrm flipV="1">
            <a:off x="8974317" y="3931920"/>
            <a:ext cx="0" cy="218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008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B717D7-7A4E-46E2-82F8-29047B347F6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CF9669-50F7-4BE7-A60C-9C34593AB297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06EA08-5661-46C3-9F88-C64257F256DD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3A935E-8C5D-4DC2-8E76-AF9F74B3EB9D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3DBC160-191F-4C1C-8291-867F00B3363D}"/>
              </a:ext>
            </a:extLst>
          </p:cNvPr>
          <p:cNvCxnSpPr/>
          <p:nvPr/>
        </p:nvCxnSpPr>
        <p:spPr>
          <a:xfrm flipV="1">
            <a:off x="8974317" y="2560320"/>
            <a:ext cx="0" cy="1589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65EFFE-9EE8-4DFE-A99C-5665E8DB126E}"/>
              </a:ext>
            </a:extLst>
          </p:cNvPr>
          <p:cNvCxnSpPr>
            <a:cxnSpLocks/>
          </p:cNvCxnSpPr>
          <p:nvPr/>
        </p:nvCxnSpPr>
        <p:spPr>
          <a:xfrm flipH="1" flipV="1">
            <a:off x="8275320" y="3429000"/>
            <a:ext cx="698997" cy="72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2AA682-09E1-4A19-9CA4-824DFDD79657}"/>
              </a:ext>
            </a:extLst>
          </p:cNvPr>
          <p:cNvCxnSpPr>
            <a:cxnSpLocks/>
          </p:cNvCxnSpPr>
          <p:nvPr/>
        </p:nvCxnSpPr>
        <p:spPr>
          <a:xfrm flipV="1">
            <a:off x="8974317" y="3639312"/>
            <a:ext cx="498867" cy="510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AD3CA8-DD67-4D89-A482-CD82B67809D1}"/>
              </a:ext>
            </a:extLst>
          </p:cNvPr>
          <p:cNvCxnSpPr>
            <a:cxnSpLocks/>
          </p:cNvCxnSpPr>
          <p:nvPr/>
        </p:nvCxnSpPr>
        <p:spPr>
          <a:xfrm flipH="1">
            <a:off x="8624818" y="4150177"/>
            <a:ext cx="358925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D5E092-6545-4D76-93E9-1AE5AEF6E873}"/>
              </a:ext>
            </a:extLst>
          </p:cNvPr>
          <p:cNvCxnSpPr>
            <a:cxnSpLocks/>
          </p:cNvCxnSpPr>
          <p:nvPr/>
        </p:nvCxnSpPr>
        <p:spPr>
          <a:xfrm>
            <a:off x="8974317" y="4159604"/>
            <a:ext cx="249433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D1A49A-00B0-43AB-9235-DE5641EC958F}"/>
              </a:ext>
            </a:extLst>
          </p:cNvPr>
          <p:cNvCxnSpPr>
            <a:cxnSpLocks/>
          </p:cNvCxnSpPr>
          <p:nvPr/>
        </p:nvCxnSpPr>
        <p:spPr>
          <a:xfrm>
            <a:off x="8983743" y="4159603"/>
            <a:ext cx="152212" cy="145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A9F3DF-B56A-4590-B1B9-EEDC268AD922}"/>
              </a:ext>
            </a:extLst>
          </p:cNvPr>
          <p:cNvCxnSpPr>
            <a:cxnSpLocks/>
          </p:cNvCxnSpPr>
          <p:nvPr/>
        </p:nvCxnSpPr>
        <p:spPr>
          <a:xfrm>
            <a:off x="8964890" y="4133653"/>
            <a:ext cx="9426" cy="35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B84B74-6636-4081-8CAB-56859553C7C5}"/>
              </a:ext>
            </a:extLst>
          </p:cNvPr>
          <p:cNvCxnSpPr>
            <a:cxnSpLocks/>
          </p:cNvCxnSpPr>
          <p:nvPr/>
        </p:nvCxnSpPr>
        <p:spPr>
          <a:xfrm flipH="1">
            <a:off x="8734310" y="4133653"/>
            <a:ext cx="230579" cy="255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FCE8A8-DB1F-4197-8FF0-27BBD010660B}"/>
              </a:ext>
            </a:extLst>
          </p:cNvPr>
          <p:cNvSpPr txBox="1"/>
          <p:nvPr/>
        </p:nvSpPr>
        <p:spPr>
          <a:xfrm>
            <a:off x="8744719" y="2019233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3A7F40-BEA2-48B1-9A90-044BF7C6C9A1}"/>
              </a:ext>
            </a:extLst>
          </p:cNvPr>
          <p:cNvSpPr txBox="1"/>
          <p:nvPr/>
        </p:nvSpPr>
        <p:spPr>
          <a:xfrm>
            <a:off x="9497471" y="331060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4D76D9-D204-4F04-B259-6E0EABCA7002}"/>
              </a:ext>
            </a:extLst>
          </p:cNvPr>
          <p:cNvSpPr txBox="1"/>
          <p:nvPr/>
        </p:nvSpPr>
        <p:spPr>
          <a:xfrm>
            <a:off x="9271417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B700A0-14F3-4349-9B92-91B972695CC8}"/>
              </a:ext>
            </a:extLst>
          </p:cNvPr>
          <p:cNvSpPr txBox="1"/>
          <p:nvPr/>
        </p:nvSpPr>
        <p:spPr>
          <a:xfrm>
            <a:off x="9147820" y="431159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66570A-31B2-4B9E-9779-CF63C5FFCD54}"/>
              </a:ext>
            </a:extLst>
          </p:cNvPr>
          <p:cNvSpPr txBox="1"/>
          <p:nvPr/>
        </p:nvSpPr>
        <p:spPr>
          <a:xfrm>
            <a:off x="8817020" y="452812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42385A-35C0-4EE6-AF75-E96E70AFF1D2}"/>
              </a:ext>
            </a:extLst>
          </p:cNvPr>
          <p:cNvSpPr txBox="1"/>
          <p:nvPr/>
        </p:nvSpPr>
        <p:spPr>
          <a:xfrm>
            <a:off x="8393439" y="439854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5BCEEC-7691-41B2-80E9-74943C0E5658}"/>
              </a:ext>
            </a:extLst>
          </p:cNvPr>
          <p:cNvSpPr txBox="1"/>
          <p:nvPr/>
        </p:nvSpPr>
        <p:spPr>
          <a:xfrm>
            <a:off x="8287989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5A113F-A25F-4C99-ACD3-5F5BB7D14B87}"/>
              </a:ext>
            </a:extLst>
          </p:cNvPr>
          <p:cNvSpPr txBox="1"/>
          <p:nvPr/>
        </p:nvSpPr>
        <p:spPr>
          <a:xfrm>
            <a:off x="7949434" y="3099478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805703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8A50C3-19BC-4DCE-BEF1-226FA43006C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D8803-EEBC-464E-88A6-389FE0AF3964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036EC4-CAF3-4E20-A017-455873546280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1B86AC-2793-423B-81DE-E33753AC0019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286CC2-42BF-4C1D-95A4-8B7398E1A395}"/>
              </a:ext>
            </a:extLst>
          </p:cNvPr>
          <p:cNvCxnSpPr/>
          <p:nvPr/>
        </p:nvCxnSpPr>
        <p:spPr>
          <a:xfrm flipV="1">
            <a:off x="8974317" y="2560320"/>
            <a:ext cx="0" cy="1589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5E2D1C-956B-447C-B30D-CC7D115BD761}"/>
              </a:ext>
            </a:extLst>
          </p:cNvPr>
          <p:cNvCxnSpPr>
            <a:cxnSpLocks/>
          </p:cNvCxnSpPr>
          <p:nvPr/>
        </p:nvCxnSpPr>
        <p:spPr>
          <a:xfrm flipH="1" flipV="1">
            <a:off x="8275320" y="3429000"/>
            <a:ext cx="698997" cy="72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2E4652-88F3-4C87-9811-431B16F25B8A}"/>
              </a:ext>
            </a:extLst>
          </p:cNvPr>
          <p:cNvCxnSpPr>
            <a:cxnSpLocks/>
          </p:cNvCxnSpPr>
          <p:nvPr/>
        </p:nvCxnSpPr>
        <p:spPr>
          <a:xfrm flipV="1">
            <a:off x="8974317" y="3639312"/>
            <a:ext cx="498867" cy="510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97F26B-3043-496D-A030-A50E2F98935D}"/>
              </a:ext>
            </a:extLst>
          </p:cNvPr>
          <p:cNvCxnSpPr>
            <a:cxnSpLocks/>
          </p:cNvCxnSpPr>
          <p:nvPr/>
        </p:nvCxnSpPr>
        <p:spPr>
          <a:xfrm flipH="1">
            <a:off x="8624818" y="4150177"/>
            <a:ext cx="358925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8F34C1-8DE6-48BE-A861-F37946B35C1E}"/>
              </a:ext>
            </a:extLst>
          </p:cNvPr>
          <p:cNvCxnSpPr>
            <a:cxnSpLocks/>
          </p:cNvCxnSpPr>
          <p:nvPr/>
        </p:nvCxnSpPr>
        <p:spPr>
          <a:xfrm>
            <a:off x="8974317" y="4159604"/>
            <a:ext cx="249433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4AB116-5B32-4B1F-BC8B-4EC39F9C4AD6}"/>
              </a:ext>
            </a:extLst>
          </p:cNvPr>
          <p:cNvCxnSpPr>
            <a:cxnSpLocks/>
          </p:cNvCxnSpPr>
          <p:nvPr/>
        </p:nvCxnSpPr>
        <p:spPr>
          <a:xfrm>
            <a:off x="8983743" y="4159603"/>
            <a:ext cx="152212" cy="145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9BB163-4FCA-4C7B-AAC8-A08D3B694473}"/>
              </a:ext>
            </a:extLst>
          </p:cNvPr>
          <p:cNvCxnSpPr>
            <a:cxnSpLocks/>
          </p:cNvCxnSpPr>
          <p:nvPr/>
        </p:nvCxnSpPr>
        <p:spPr>
          <a:xfrm>
            <a:off x="8964890" y="4133653"/>
            <a:ext cx="9426" cy="35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2C4E55-9A5A-4475-B417-128B489C508B}"/>
              </a:ext>
            </a:extLst>
          </p:cNvPr>
          <p:cNvCxnSpPr>
            <a:cxnSpLocks/>
          </p:cNvCxnSpPr>
          <p:nvPr/>
        </p:nvCxnSpPr>
        <p:spPr>
          <a:xfrm flipH="1">
            <a:off x="8734310" y="4133653"/>
            <a:ext cx="230579" cy="255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00EADB-ABCC-4E48-AE12-34BEF0A45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28990"/>
              </p:ext>
            </p:extLst>
          </p:nvPr>
        </p:nvGraphicFramePr>
        <p:xfrm>
          <a:off x="7078235" y="6205779"/>
          <a:ext cx="381101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6377">
                  <a:extLst>
                    <a:ext uri="{9D8B030D-6E8A-4147-A177-3AD203B41FA5}">
                      <a16:colId xmlns:a16="http://schemas.microsoft.com/office/drawing/2014/main" val="3771831197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502317194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351901502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758271161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068003530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938837883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772260479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2040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280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687F23-362D-4DFA-83CF-73941FFBE390}"/>
              </a:ext>
            </a:extLst>
          </p:cNvPr>
          <p:cNvSpPr txBox="1"/>
          <p:nvPr/>
        </p:nvSpPr>
        <p:spPr>
          <a:xfrm>
            <a:off x="11109960" y="6083077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0904D-9929-46DE-9EBD-36B19A60B607}"/>
              </a:ext>
            </a:extLst>
          </p:cNvPr>
          <p:cNvSpPr txBox="1"/>
          <p:nvPr/>
        </p:nvSpPr>
        <p:spPr>
          <a:xfrm>
            <a:off x="8744719" y="2019233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B28BC-9D7E-406B-A176-9A10F9BD9811}"/>
              </a:ext>
            </a:extLst>
          </p:cNvPr>
          <p:cNvSpPr txBox="1"/>
          <p:nvPr/>
        </p:nvSpPr>
        <p:spPr>
          <a:xfrm>
            <a:off x="9497471" y="331060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9CE37-4EDC-4FCA-9078-103BBFBBBDE8}"/>
              </a:ext>
            </a:extLst>
          </p:cNvPr>
          <p:cNvSpPr txBox="1"/>
          <p:nvPr/>
        </p:nvSpPr>
        <p:spPr>
          <a:xfrm>
            <a:off x="9271417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07CA9-018A-4615-BAD7-88DEFC973AC8}"/>
              </a:ext>
            </a:extLst>
          </p:cNvPr>
          <p:cNvSpPr txBox="1"/>
          <p:nvPr/>
        </p:nvSpPr>
        <p:spPr>
          <a:xfrm>
            <a:off x="9147820" y="431159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47E12B-C545-44DB-8D4C-68669F76FEB7}"/>
              </a:ext>
            </a:extLst>
          </p:cNvPr>
          <p:cNvSpPr txBox="1"/>
          <p:nvPr/>
        </p:nvSpPr>
        <p:spPr>
          <a:xfrm>
            <a:off x="8817020" y="452812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641612-F772-41FD-8389-A35A7D66BBEF}"/>
              </a:ext>
            </a:extLst>
          </p:cNvPr>
          <p:cNvSpPr txBox="1"/>
          <p:nvPr/>
        </p:nvSpPr>
        <p:spPr>
          <a:xfrm>
            <a:off x="8393439" y="439854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14B360-8876-4982-98CE-4737D3C78F5A}"/>
              </a:ext>
            </a:extLst>
          </p:cNvPr>
          <p:cNvSpPr txBox="1"/>
          <p:nvPr/>
        </p:nvSpPr>
        <p:spPr>
          <a:xfrm>
            <a:off x="8287989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6018-18A2-4C41-BDC8-0934066C22A2}"/>
              </a:ext>
            </a:extLst>
          </p:cNvPr>
          <p:cNvSpPr txBox="1"/>
          <p:nvPr/>
        </p:nvSpPr>
        <p:spPr>
          <a:xfrm>
            <a:off x="7949434" y="3099478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71340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29C9-72E8-45A3-A6B1-79E9DAAE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histogram of oriented gradients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EE6C01-25CC-4C90-9813-37EB6C2DAD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934"/>
            <a:ext cx="5181600" cy="3884719"/>
          </a:xfr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8A50C3-19BC-4DCE-BEF1-226FA43006CE}"/>
              </a:ext>
            </a:extLst>
          </p:cNvPr>
          <p:cNvCxnSpPr/>
          <p:nvPr/>
        </p:nvCxnSpPr>
        <p:spPr>
          <a:xfrm flipH="1">
            <a:off x="7532016" y="2696066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2D8803-EEBC-464E-88A6-389FE0AF3964}"/>
              </a:ext>
            </a:extLst>
          </p:cNvPr>
          <p:cNvCxnSpPr/>
          <p:nvPr/>
        </p:nvCxnSpPr>
        <p:spPr>
          <a:xfrm>
            <a:off x="7522590" y="2705493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036EC4-CAF3-4E20-A017-455873546280}"/>
              </a:ext>
            </a:extLst>
          </p:cNvPr>
          <p:cNvCxnSpPr/>
          <p:nvPr/>
        </p:nvCxnSpPr>
        <p:spPr>
          <a:xfrm>
            <a:off x="8974317" y="2356701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1B86AC-2793-423B-81DE-E33753AC0019}"/>
              </a:ext>
            </a:extLst>
          </p:cNvPr>
          <p:cNvCxnSpPr>
            <a:cxnSpLocks/>
          </p:cNvCxnSpPr>
          <p:nvPr/>
        </p:nvCxnSpPr>
        <p:spPr>
          <a:xfrm>
            <a:off x="7324627" y="4150177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286CC2-42BF-4C1D-95A4-8B7398E1A395}"/>
              </a:ext>
            </a:extLst>
          </p:cNvPr>
          <p:cNvCxnSpPr/>
          <p:nvPr/>
        </p:nvCxnSpPr>
        <p:spPr>
          <a:xfrm flipV="1">
            <a:off x="8974317" y="2560320"/>
            <a:ext cx="0" cy="1589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5E2D1C-956B-447C-B30D-CC7D115BD761}"/>
              </a:ext>
            </a:extLst>
          </p:cNvPr>
          <p:cNvCxnSpPr>
            <a:cxnSpLocks/>
          </p:cNvCxnSpPr>
          <p:nvPr/>
        </p:nvCxnSpPr>
        <p:spPr>
          <a:xfrm flipH="1" flipV="1">
            <a:off x="8275320" y="3429000"/>
            <a:ext cx="698997" cy="72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2E4652-88F3-4C87-9811-431B16F25B8A}"/>
              </a:ext>
            </a:extLst>
          </p:cNvPr>
          <p:cNvCxnSpPr>
            <a:cxnSpLocks/>
          </p:cNvCxnSpPr>
          <p:nvPr/>
        </p:nvCxnSpPr>
        <p:spPr>
          <a:xfrm flipV="1">
            <a:off x="8974317" y="3639312"/>
            <a:ext cx="498867" cy="510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97F26B-3043-496D-A030-A50E2F98935D}"/>
              </a:ext>
            </a:extLst>
          </p:cNvPr>
          <p:cNvCxnSpPr>
            <a:cxnSpLocks/>
          </p:cNvCxnSpPr>
          <p:nvPr/>
        </p:nvCxnSpPr>
        <p:spPr>
          <a:xfrm flipH="1">
            <a:off x="8624818" y="4150177"/>
            <a:ext cx="358925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8F34C1-8DE6-48BE-A861-F37946B35C1E}"/>
              </a:ext>
            </a:extLst>
          </p:cNvPr>
          <p:cNvCxnSpPr>
            <a:cxnSpLocks/>
          </p:cNvCxnSpPr>
          <p:nvPr/>
        </p:nvCxnSpPr>
        <p:spPr>
          <a:xfrm>
            <a:off x="8974317" y="4159604"/>
            <a:ext cx="249433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4AB116-5B32-4B1F-BC8B-4EC39F9C4AD6}"/>
              </a:ext>
            </a:extLst>
          </p:cNvPr>
          <p:cNvCxnSpPr>
            <a:cxnSpLocks/>
          </p:cNvCxnSpPr>
          <p:nvPr/>
        </p:nvCxnSpPr>
        <p:spPr>
          <a:xfrm>
            <a:off x="8983743" y="4159603"/>
            <a:ext cx="152212" cy="145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9BB163-4FCA-4C7B-AAC8-A08D3B694473}"/>
              </a:ext>
            </a:extLst>
          </p:cNvPr>
          <p:cNvCxnSpPr>
            <a:cxnSpLocks/>
          </p:cNvCxnSpPr>
          <p:nvPr/>
        </p:nvCxnSpPr>
        <p:spPr>
          <a:xfrm>
            <a:off x="8964890" y="4133653"/>
            <a:ext cx="9426" cy="35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2C4E55-9A5A-4475-B417-128B489C508B}"/>
              </a:ext>
            </a:extLst>
          </p:cNvPr>
          <p:cNvCxnSpPr>
            <a:cxnSpLocks/>
          </p:cNvCxnSpPr>
          <p:nvPr/>
        </p:nvCxnSpPr>
        <p:spPr>
          <a:xfrm flipH="1">
            <a:off x="8734310" y="4133653"/>
            <a:ext cx="230579" cy="255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00EADB-ABCC-4E48-AE12-34BEF0A45904}"/>
              </a:ext>
            </a:extLst>
          </p:cNvPr>
          <p:cNvGraphicFramePr>
            <a:graphicFrameLocks noGrp="1"/>
          </p:cNvGraphicFramePr>
          <p:nvPr/>
        </p:nvGraphicFramePr>
        <p:xfrm>
          <a:off x="7078235" y="6205779"/>
          <a:ext cx="3811016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6377">
                  <a:extLst>
                    <a:ext uri="{9D8B030D-6E8A-4147-A177-3AD203B41FA5}">
                      <a16:colId xmlns:a16="http://schemas.microsoft.com/office/drawing/2014/main" val="3771831197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502317194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351901502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758271161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068003530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938837883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1772260479"/>
                    </a:ext>
                  </a:extLst>
                </a:gridCol>
                <a:gridCol w="476377">
                  <a:extLst>
                    <a:ext uri="{9D8B030D-6E8A-4147-A177-3AD203B41FA5}">
                      <a16:colId xmlns:a16="http://schemas.microsoft.com/office/drawing/2014/main" val="20406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280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687F23-362D-4DFA-83CF-73941FFBE390}"/>
              </a:ext>
            </a:extLst>
          </p:cNvPr>
          <p:cNvSpPr txBox="1"/>
          <p:nvPr/>
        </p:nvSpPr>
        <p:spPr>
          <a:xfrm>
            <a:off x="11109960" y="6083077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0904D-9929-46DE-9EBD-36B19A60B607}"/>
              </a:ext>
            </a:extLst>
          </p:cNvPr>
          <p:cNvSpPr txBox="1"/>
          <p:nvPr/>
        </p:nvSpPr>
        <p:spPr>
          <a:xfrm>
            <a:off x="8744719" y="2019233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B28BC-9D7E-406B-A176-9A10F9BD9811}"/>
              </a:ext>
            </a:extLst>
          </p:cNvPr>
          <p:cNvSpPr txBox="1"/>
          <p:nvPr/>
        </p:nvSpPr>
        <p:spPr>
          <a:xfrm>
            <a:off x="9497471" y="331060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9CE37-4EDC-4FCA-9078-103BBFBBBDE8}"/>
              </a:ext>
            </a:extLst>
          </p:cNvPr>
          <p:cNvSpPr txBox="1"/>
          <p:nvPr/>
        </p:nvSpPr>
        <p:spPr>
          <a:xfrm>
            <a:off x="9271417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07CA9-018A-4615-BAD7-88DEFC973AC8}"/>
              </a:ext>
            </a:extLst>
          </p:cNvPr>
          <p:cNvSpPr txBox="1"/>
          <p:nvPr/>
        </p:nvSpPr>
        <p:spPr>
          <a:xfrm>
            <a:off x="9147820" y="431159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47E12B-C545-44DB-8D4C-68669F76FEB7}"/>
              </a:ext>
            </a:extLst>
          </p:cNvPr>
          <p:cNvSpPr txBox="1"/>
          <p:nvPr/>
        </p:nvSpPr>
        <p:spPr>
          <a:xfrm>
            <a:off x="8817020" y="4528129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641612-F772-41FD-8389-A35A7D66BBEF}"/>
              </a:ext>
            </a:extLst>
          </p:cNvPr>
          <p:cNvSpPr txBox="1"/>
          <p:nvPr/>
        </p:nvSpPr>
        <p:spPr>
          <a:xfrm>
            <a:off x="8393439" y="4398547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14B360-8876-4982-98CE-4737D3C78F5A}"/>
              </a:ext>
            </a:extLst>
          </p:cNvPr>
          <p:cNvSpPr txBox="1"/>
          <p:nvPr/>
        </p:nvSpPr>
        <p:spPr>
          <a:xfrm>
            <a:off x="8287989" y="3981584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A6018-18A2-4C41-BDC8-0934066C22A2}"/>
              </a:ext>
            </a:extLst>
          </p:cNvPr>
          <p:cNvSpPr txBox="1"/>
          <p:nvPr/>
        </p:nvSpPr>
        <p:spPr>
          <a:xfrm>
            <a:off x="7949434" y="3099478"/>
            <a:ext cx="500156" cy="37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513B6D-27D7-451D-B6E7-FF32EB60DA29}"/>
              </a:ext>
            </a:extLst>
          </p:cNvPr>
          <p:cNvSpPr/>
          <p:nvPr/>
        </p:nvSpPr>
        <p:spPr>
          <a:xfrm>
            <a:off x="5517773" y="6199653"/>
            <a:ext cx="1488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Your features:</a:t>
            </a:r>
          </a:p>
        </p:txBody>
      </p:sp>
    </p:spTree>
    <p:extLst>
      <p:ext uri="{BB962C8B-B14F-4D97-AF65-F5344CB8AC3E}">
        <p14:creationId xmlns:p14="http://schemas.microsoft.com/office/powerpoint/2010/main" val="119485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C1957-1016-4130-9A43-838B5CB15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Data collection</a:t>
            </a:r>
          </a:p>
          <a:p>
            <a:pPr lvl="1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We will usually need to rely on databases/spreadsheets compiled by others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exploration and preparation</a:t>
            </a:r>
          </a:p>
          <a:p>
            <a:pPr lvl="1"/>
            <a:r>
              <a:rPr lang="en-GB" dirty="0"/>
              <a:t>Browse the data, make sure it contains no obvious errors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Model training</a:t>
            </a:r>
          </a:p>
          <a:p>
            <a:pPr lvl="1"/>
            <a:r>
              <a:rPr lang="en-GB" dirty="0"/>
              <a:t>Pass data to a suitable machine learning algorithm to train a model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Model evaluation</a:t>
            </a:r>
          </a:p>
          <a:p>
            <a:pPr lvl="1"/>
            <a:r>
              <a:rPr lang="en-GB" dirty="0"/>
              <a:t>Test how well the model performs on unseen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Model improvement</a:t>
            </a:r>
          </a:p>
          <a:p>
            <a:pPr lvl="1"/>
            <a:r>
              <a:rPr lang="en-GB" dirty="0"/>
              <a:t>Can we make changes to the training process to improve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2E4CC-2998-4EC5-AE99-AA38C3198F29}"/>
              </a:ext>
            </a:extLst>
          </p:cNvPr>
          <p:cNvSpPr/>
          <p:nvPr/>
        </p:nvSpPr>
        <p:spPr>
          <a:xfrm>
            <a:off x="8902046" y="2784747"/>
            <a:ext cx="457200" cy="457200"/>
          </a:xfrm>
          <a:prstGeom prst="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CAA6F2B2-B4F8-4B10-B2F0-3CD1D90FD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8560" y="2432449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02AF9-A08D-454C-9A92-1D2EF030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[Lecture 2:] Machine learning in practice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966399-4BF0-4949-86EF-1BAA921F2FA4}"/>
              </a:ext>
            </a:extLst>
          </p:cNvPr>
          <p:cNvSpPr/>
          <p:nvPr/>
        </p:nvSpPr>
        <p:spPr>
          <a:xfrm>
            <a:off x="10182206" y="3657600"/>
            <a:ext cx="457200" cy="457200"/>
          </a:xfrm>
          <a:prstGeom prst="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5776A-42DF-4E77-9105-8EE29E989EBE}"/>
              </a:ext>
            </a:extLst>
          </p:cNvPr>
          <p:cNvSpPr/>
          <p:nvPr/>
        </p:nvSpPr>
        <p:spPr>
          <a:xfrm>
            <a:off x="8109566" y="4506831"/>
            <a:ext cx="457200" cy="457200"/>
          </a:xfrm>
          <a:prstGeom prst="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AAE06-50FE-432C-923E-FEA2FEFADD4F}"/>
              </a:ext>
            </a:extLst>
          </p:cNvPr>
          <p:cNvSpPr/>
          <p:nvPr/>
        </p:nvSpPr>
        <p:spPr>
          <a:xfrm>
            <a:off x="10537806" y="5299311"/>
            <a:ext cx="457200" cy="457200"/>
          </a:xfrm>
          <a:prstGeom prst="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78D7CB7-51CC-498B-90B3-6B6787DEA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966" y="4156311"/>
            <a:ext cx="914400" cy="914400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683A4F55-53AC-4E86-88B5-E039AF1D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3640" y="3296920"/>
            <a:ext cx="914400" cy="91440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40717B70-8037-41F4-8B50-387BE8EFE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1126" y="4964031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5C7B69-8414-4483-AA88-553964CA0118}"/>
              </a:ext>
            </a:extLst>
          </p:cNvPr>
          <p:cNvSpPr/>
          <p:nvPr/>
        </p:nvSpPr>
        <p:spPr>
          <a:xfrm>
            <a:off x="6352638" y="6342817"/>
            <a:ext cx="564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We’ve finished the recipe! On to other interesting things…</a:t>
            </a:r>
          </a:p>
        </p:txBody>
      </p:sp>
    </p:spTree>
    <p:extLst>
      <p:ext uri="{BB962C8B-B14F-4D97-AF65-F5344CB8AC3E}">
        <p14:creationId xmlns:p14="http://schemas.microsoft.com/office/powerpoint/2010/main" val="2879945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6560-76D6-403D-A251-35D349C8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0C96-80A2-4DB3-AA50-39F1D61A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idea is common to most patch-based feature representations</a:t>
            </a:r>
          </a:p>
          <a:p>
            <a:r>
              <a:rPr lang="en-GB" dirty="0"/>
              <a:t>Exemplified in its simplest form by HOG features</a:t>
            </a:r>
          </a:p>
          <a:p>
            <a:r>
              <a:rPr lang="en-GB" dirty="0"/>
              <a:t>HOG = </a:t>
            </a:r>
            <a:r>
              <a:rPr lang="en-GB" u="sng" dirty="0"/>
              <a:t>H</a:t>
            </a:r>
            <a:r>
              <a:rPr lang="en-GB" dirty="0"/>
              <a:t>istogram of </a:t>
            </a:r>
            <a:r>
              <a:rPr lang="en-GB" u="sng" dirty="0"/>
              <a:t>O</a:t>
            </a:r>
            <a:r>
              <a:rPr lang="en-GB" dirty="0"/>
              <a:t>riented </a:t>
            </a:r>
            <a:r>
              <a:rPr lang="en-GB" u="sng" dirty="0"/>
              <a:t>G</a:t>
            </a:r>
            <a:r>
              <a:rPr lang="en-GB" dirty="0"/>
              <a:t>radients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222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9F36-4CC4-42D1-887A-ED17537C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B35EE-9D0E-4FB9-8C8E-04BCE3B9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more than 8 features per patch in reality…</a:t>
            </a:r>
          </a:p>
          <a:p>
            <a:r>
              <a:rPr lang="en-GB" dirty="0"/>
              <a:t>…Because HOG does other clever things to try and build invariance to things like illumination changes</a:t>
            </a:r>
          </a:p>
          <a:p>
            <a:r>
              <a:rPr lang="en-GB" dirty="0"/>
              <a:t>…But it is a multiple of the number of bins in the histogram</a:t>
            </a:r>
          </a:p>
          <a:p>
            <a:endParaRPr lang="en-GB" dirty="0"/>
          </a:p>
          <a:p>
            <a:r>
              <a:rPr lang="en-GB" dirty="0"/>
              <a:t>Thinking of other forms of invariance…</a:t>
            </a:r>
          </a:p>
          <a:p>
            <a:r>
              <a:rPr lang="en-GB" dirty="0"/>
              <a:t>…You can see that the circular histogram is well </a:t>
            </a:r>
            <a:br>
              <a:rPr lang="en-GB" dirty="0"/>
            </a:br>
            <a:r>
              <a:rPr lang="en-GB" dirty="0"/>
              <a:t>suited to coping with rotation</a:t>
            </a:r>
          </a:p>
          <a:p>
            <a:r>
              <a:rPr lang="en-GB" dirty="0"/>
              <a:t>(same histogram, just slightly rotated)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76F970-186D-440D-807C-984DC3B8C14B}"/>
              </a:ext>
            </a:extLst>
          </p:cNvPr>
          <p:cNvGrpSpPr/>
          <p:nvPr/>
        </p:nvGrpSpPr>
        <p:grpSpPr>
          <a:xfrm>
            <a:off x="8030772" y="4563653"/>
            <a:ext cx="1197864" cy="1929222"/>
            <a:chOff x="8275320" y="2560320"/>
            <a:chExt cx="1197864" cy="192922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887B6B6-1C79-4DB7-98BB-E0E32F06CD9E}"/>
                </a:ext>
              </a:extLst>
            </p:cNvPr>
            <p:cNvCxnSpPr/>
            <p:nvPr/>
          </p:nvCxnSpPr>
          <p:spPr>
            <a:xfrm flipV="1">
              <a:off x="8974317" y="2560320"/>
              <a:ext cx="0" cy="15898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5C7ED5-CD36-44C5-B3FC-00C4232A0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5320" y="3429000"/>
              <a:ext cx="698997" cy="7211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B26A7C5-7763-431B-80D5-0017AF454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317" y="3639312"/>
              <a:ext cx="498867" cy="5108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C042607-3309-49A5-9B31-0CBFB396F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818" y="4150177"/>
              <a:ext cx="358925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8976057-5DCF-4C59-AA3A-77E300CCC095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17" y="4159604"/>
              <a:ext cx="249433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1139B8C-7754-400A-8C0B-4C1E534F2A88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43" y="4159603"/>
              <a:ext cx="152212" cy="1451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B4C590-6FBE-4EF8-8EA7-295165936BB3}"/>
                </a:ext>
              </a:extLst>
            </p:cNvPr>
            <p:cNvCxnSpPr>
              <a:cxnSpLocks/>
            </p:cNvCxnSpPr>
            <p:nvPr/>
          </p:nvCxnSpPr>
          <p:spPr>
            <a:xfrm>
              <a:off x="8964890" y="4133653"/>
              <a:ext cx="9426" cy="3558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9495B10-9AD3-4928-95F2-B68627AEF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4310" y="4133653"/>
              <a:ext cx="230579" cy="2554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D4FB3B-193C-4AEC-BAE1-69273ED69CA3}"/>
              </a:ext>
            </a:extLst>
          </p:cNvPr>
          <p:cNvGrpSpPr/>
          <p:nvPr/>
        </p:nvGrpSpPr>
        <p:grpSpPr>
          <a:xfrm rot="2286203">
            <a:off x="9885059" y="4646134"/>
            <a:ext cx="1197864" cy="1929222"/>
            <a:chOff x="8275320" y="2560320"/>
            <a:chExt cx="1197864" cy="192922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BE7A4D-BE6C-4BD6-8C91-5EAF9D104084}"/>
                </a:ext>
              </a:extLst>
            </p:cNvPr>
            <p:cNvCxnSpPr/>
            <p:nvPr/>
          </p:nvCxnSpPr>
          <p:spPr>
            <a:xfrm flipV="1">
              <a:off x="8974317" y="2560320"/>
              <a:ext cx="0" cy="15898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833555-6798-42AB-AFFC-516C48A492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5320" y="3429000"/>
              <a:ext cx="698997" cy="7211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DD866-0523-4FCB-845B-8A95C86EC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317" y="3639312"/>
              <a:ext cx="498867" cy="5108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325BC61-A35D-4E31-BCD7-9C99B055B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818" y="4150177"/>
              <a:ext cx="358925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1004CC-2D4A-4544-B449-7B915B7A701D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17" y="4159604"/>
              <a:ext cx="249433" cy="94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2B7FB9-8E8A-4D44-A0ED-DCE360187025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43" y="4159603"/>
              <a:ext cx="152212" cy="1451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CEBE63-5BF0-44F8-9A41-8688C8443DE0}"/>
                </a:ext>
              </a:extLst>
            </p:cNvPr>
            <p:cNvCxnSpPr>
              <a:cxnSpLocks/>
            </p:cNvCxnSpPr>
            <p:nvPr/>
          </p:nvCxnSpPr>
          <p:spPr>
            <a:xfrm>
              <a:off x="8964890" y="4133653"/>
              <a:ext cx="9426" cy="3558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64386C3-DD7B-49D1-A0FD-C39C2FFA9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4310" y="4133653"/>
              <a:ext cx="230579" cy="2554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8D19F454-56C7-47AF-8540-E77D01FF58AA}"/>
              </a:ext>
            </a:extLst>
          </p:cNvPr>
          <p:cNvSpPr/>
          <p:nvPr/>
        </p:nvSpPr>
        <p:spPr>
          <a:xfrm rot="1493351">
            <a:off x="9419788" y="4379781"/>
            <a:ext cx="731430" cy="362814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99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6B3C-A8FA-4DFA-B71D-420A1240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HOG features in </a:t>
            </a:r>
            <a:r>
              <a:rPr lang="en-GB" dirty="0" err="1"/>
              <a:t>Matlab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AA9C-85C3-48CD-9A82-4729C49F9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See for practice questions: features = </a:t>
            </a:r>
            <a:r>
              <a:rPr lang="en-GB" dirty="0" err="1">
                <a:solidFill>
                  <a:srgbClr val="FF0000"/>
                </a:solidFill>
              </a:rPr>
              <a:t>extractHOGFeatures</a:t>
            </a:r>
            <a:r>
              <a:rPr lang="en-GB" dirty="0">
                <a:solidFill>
                  <a:srgbClr val="FF0000"/>
                </a:solidFill>
              </a:rPr>
              <a:t>(image) returns an array of features for a single image</a:t>
            </a:r>
          </a:p>
          <a:p>
            <a:r>
              <a:rPr lang="en-GB" dirty="0">
                <a:solidFill>
                  <a:srgbClr val="FF0000"/>
                </a:solidFill>
              </a:rPr>
              <a:t>Can call length(features) to see how big it is</a:t>
            </a:r>
          </a:p>
          <a:p>
            <a:r>
              <a:rPr lang="en-GB" dirty="0">
                <a:solidFill>
                  <a:srgbClr val="FF0000"/>
                </a:solidFill>
              </a:rPr>
              <a:t>This is equal to the dimensionality of your feature space</a:t>
            </a:r>
          </a:p>
          <a:p>
            <a:r>
              <a:rPr lang="en-GB" dirty="0">
                <a:solidFill>
                  <a:srgbClr val="FF0000"/>
                </a:solidFill>
              </a:rPr>
              <a:t>Depends on the patch size (or “cell size”) and you can find the default in the documentation…</a:t>
            </a:r>
          </a:p>
          <a:p>
            <a:r>
              <a:rPr lang="en-GB" dirty="0">
                <a:solidFill>
                  <a:srgbClr val="FF0000"/>
                </a:solidFill>
              </a:rPr>
              <a:t>…Or set your own patch size using the ‘</a:t>
            </a:r>
            <a:r>
              <a:rPr lang="en-GB" dirty="0" err="1">
                <a:solidFill>
                  <a:srgbClr val="FF0000"/>
                </a:solidFill>
              </a:rPr>
              <a:t>CellSize</a:t>
            </a:r>
            <a:r>
              <a:rPr lang="en-GB" dirty="0">
                <a:solidFill>
                  <a:srgbClr val="FF0000"/>
                </a:solidFill>
              </a:rPr>
              <a:t>’ option</a:t>
            </a:r>
          </a:p>
          <a:p>
            <a:r>
              <a:rPr lang="en-GB" dirty="0">
                <a:solidFill>
                  <a:srgbClr val="FF0000"/>
                </a:solidFill>
              </a:rPr>
              <a:t>As you do this, you change the dimensionality of your feature space…</a:t>
            </a:r>
          </a:p>
          <a:p>
            <a:r>
              <a:rPr lang="en-GB" dirty="0">
                <a:solidFill>
                  <a:srgbClr val="FF0000"/>
                </a:solidFill>
              </a:rPr>
              <a:t>…And the performance of your classifier</a:t>
            </a:r>
          </a:p>
        </p:txBody>
      </p:sp>
    </p:spTree>
    <p:extLst>
      <p:ext uri="{BB962C8B-B14F-4D97-AF65-F5344CB8AC3E}">
        <p14:creationId xmlns:p14="http://schemas.microsoft.com/office/powerpoint/2010/main" val="2248134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B3F7BC-57E4-482F-AC7A-2746E1DCC181}"/>
              </a:ext>
            </a:extLst>
          </p:cNvPr>
          <p:cNvCxnSpPr>
            <a:cxnSpLocks/>
          </p:cNvCxnSpPr>
          <p:nvPr/>
        </p:nvCxnSpPr>
        <p:spPr>
          <a:xfrm>
            <a:off x="4460796" y="4433641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BAB546-CFB9-49F4-9058-158BA98CEBE3}"/>
              </a:ext>
            </a:extLst>
          </p:cNvPr>
          <p:cNvCxnSpPr/>
          <p:nvPr/>
        </p:nvCxnSpPr>
        <p:spPr>
          <a:xfrm flipH="1">
            <a:off x="4668185" y="2979530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6E3AA7-E8FE-4940-8A36-91B6B4F36D5E}"/>
              </a:ext>
            </a:extLst>
          </p:cNvPr>
          <p:cNvCxnSpPr/>
          <p:nvPr/>
        </p:nvCxnSpPr>
        <p:spPr>
          <a:xfrm>
            <a:off x="6110486" y="2640165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B010E7-36F3-4A69-9576-D528F748D64C}"/>
              </a:ext>
            </a:extLst>
          </p:cNvPr>
          <p:cNvCxnSpPr/>
          <p:nvPr/>
        </p:nvCxnSpPr>
        <p:spPr>
          <a:xfrm>
            <a:off x="4658759" y="2988957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7FB8D5-9B17-4A38-BF68-D42975A31C7F}"/>
              </a:ext>
            </a:extLst>
          </p:cNvPr>
          <p:cNvCxnSpPr>
            <a:cxnSpLocks/>
          </p:cNvCxnSpPr>
          <p:nvPr/>
        </p:nvCxnSpPr>
        <p:spPr>
          <a:xfrm>
            <a:off x="5796384" y="4433640"/>
            <a:ext cx="551517" cy="1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852A04-095C-4048-A5C1-870C81D8EDC9}"/>
              </a:ext>
            </a:extLst>
          </p:cNvPr>
          <p:cNvCxnSpPr>
            <a:cxnSpLocks/>
          </p:cNvCxnSpPr>
          <p:nvPr/>
        </p:nvCxnSpPr>
        <p:spPr>
          <a:xfrm flipH="1" flipV="1">
            <a:off x="5646530" y="3986784"/>
            <a:ext cx="888446" cy="861083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AEDAE0-587F-47DA-BF70-7B5DA28F448B}"/>
              </a:ext>
            </a:extLst>
          </p:cNvPr>
          <p:cNvCxnSpPr>
            <a:cxnSpLocks/>
          </p:cNvCxnSpPr>
          <p:nvPr/>
        </p:nvCxnSpPr>
        <p:spPr>
          <a:xfrm flipV="1">
            <a:off x="6110485" y="3511297"/>
            <a:ext cx="1" cy="1929221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457F17-1327-44B2-A59C-B268899D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45D2-86D7-4E41-95FF-1DD2ADA7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visualise a histogram of gradients with a “rose” plot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9C92F5-A9F0-49AE-B660-45AFF93C2D70}"/>
              </a:ext>
            </a:extLst>
          </p:cNvPr>
          <p:cNvCxnSpPr/>
          <p:nvPr/>
        </p:nvCxnSpPr>
        <p:spPr>
          <a:xfrm flipH="1">
            <a:off x="1045589" y="2979530"/>
            <a:ext cx="2884603" cy="28751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762CF-4E88-4C40-AA41-70F92C503654}"/>
              </a:ext>
            </a:extLst>
          </p:cNvPr>
          <p:cNvCxnSpPr/>
          <p:nvPr/>
        </p:nvCxnSpPr>
        <p:spPr>
          <a:xfrm>
            <a:off x="1036163" y="2988957"/>
            <a:ext cx="2884602" cy="28657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7DEAB6-0F05-47E8-8878-9964874F230A}"/>
              </a:ext>
            </a:extLst>
          </p:cNvPr>
          <p:cNvCxnSpPr/>
          <p:nvPr/>
        </p:nvCxnSpPr>
        <p:spPr>
          <a:xfrm>
            <a:off x="2487890" y="2640165"/>
            <a:ext cx="0" cy="35869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6D0DAC-ED07-4650-AD53-794B4C4AB862}"/>
              </a:ext>
            </a:extLst>
          </p:cNvPr>
          <p:cNvCxnSpPr>
            <a:cxnSpLocks/>
          </p:cNvCxnSpPr>
          <p:nvPr/>
        </p:nvCxnSpPr>
        <p:spPr>
          <a:xfrm>
            <a:off x="838200" y="4433641"/>
            <a:ext cx="33088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0E5CC-6D8B-4342-A719-2D04672ABBB5}"/>
              </a:ext>
            </a:extLst>
          </p:cNvPr>
          <p:cNvCxnSpPr/>
          <p:nvPr/>
        </p:nvCxnSpPr>
        <p:spPr>
          <a:xfrm flipV="1">
            <a:off x="2487890" y="2843784"/>
            <a:ext cx="0" cy="1589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114A2E-D104-4503-8E56-9003A7C1B278}"/>
              </a:ext>
            </a:extLst>
          </p:cNvPr>
          <p:cNvCxnSpPr>
            <a:cxnSpLocks/>
          </p:cNvCxnSpPr>
          <p:nvPr/>
        </p:nvCxnSpPr>
        <p:spPr>
          <a:xfrm flipH="1" flipV="1">
            <a:off x="1788893" y="3712464"/>
            <a:ext cx="698997" cy="72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C9107-2725-4102-B733-AAB7EB7463F6}"/>
              </a:ext>
            </a:extLst>
          </p:cNvPr>
          <p:cNvCxnSpPr>
            <a:cxnSpLocks/>
          </p:cNvCxnSpPr>
          <p:nvPr/>
        </p:nvCxnSpPr>
        <p:spPr>
          <a:xfrm flipV="1">
            <a:off x="2487890" y="3922776"/>
            <a:ext cx="498867" cy="5108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8FBE58-D865-4404-A551-EFA3DAA062DD}"/>
              </a:ext>
            </a:extLst>
          </p:cNvPr>
          <p:cNvCxnSpPr>
            <a:cxnSpLocks/>
          </p:cNvCxnSpPr>
          <p:nvPr/>
        </p:nvCxnSpPr>
        <p:spPr>
          <a:xfrm flipH="1">
            <a:off x="2138391" y="4433641"/>
            <a:ext cx="358925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8CFC5F-B23E-45BF-8438-446F3D6F1AFF}"/>
              </a:ext>
            </a:extLst>
          </p:cNvPr>
          <p:cNvCxnSpPr>
            <a:cxnSpLocks/>
          </p:cNvCxnSpPr>
          <p:nvPr/>
        </p:nvCxnSpPr>
        <p:spPr>
          <a:xfrm>
            <a:off x="2487890" y="4443068"/>
            <a:ext cx="249433" cy="9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D5C83C-DC9D-4577-8DF0-C6ADA4623BB0}"/>
              </a:ext>
            </a:extLst>
          </p:cNvPr>
          <p:cNvCxnSpPr>
            <a:cxnSpLocks/>
          </p:cNvCxnSpPr>
          <p:nvPr/>
        </p:nvCxnSpPr>
        <p:spPr>
          <a:xfrm>
            <a:off x="2497316" y="4443067"/>
            <a:ext cx="152212" cy="145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CE3B6C-0ABF-40B2-A30D-F61BD0F278A4}"/>
              </a:ext>
            </a:extLst>
          </p:cNvPr>
          <p:cNvCxnSpPr>
            <a:cxnSpLocks/>
          </p:cNvCxnSpPr>
          <p:nvPr/>
        </p:nvCxnSpPr>
        <p:spPr>
          <a:xfrm>
            <a:off x="2478463" y="4417117"/>
            <a:ext cx="9426" cy="35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954D79-661B-4019-AEA0-B0271C0D0C37}"/>
              </a:ext>
            </a:extLst>
          </p:cNvPr>
          <p:cNvCxnSpPr>
            <a:cxnSpLocks/>
          </p:cNvCxnSpPr>
          <p:nvPr/>
        </p:nvCxnSpPr>
        <p:spPr>
          <a:xfrm flipH="1">
            <a:off x="2247883" y="4417117"/>
            <a:ext cx="230579" cy="255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057541-586A-4114-B26C-7FDFDDBBED6C}"/>
              </a:ext>
            </a:extLst>
          </p:cNvPr>
          <p:cNvCxnSpPr>
            <a:cxnSpLocks/>
          </p:cNvCxnSpPr>
          <p:nvPr/>
        </p:nvCxnSpPr>
        <p:spPr>
          <a:xfrm flipV="1">
            <a:off x="5719934" y="4087368"/>
            <a:ext cx="715684" cy="714484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7D6AEC-A758-49CC-8B60-31C57127F450}"/>
              </a:ext>
            </a:extLst>
          </p:cNvPr>
          <p:cNvGrpSpPr/>
          <p:nvPr/>
        </p:nvGrpSpPr>
        <p:grpSpPr>
          <a:xfrm rot="5400000">
            <a:off x="8303785" y="2623641"/>
            <a:ext cx="3308808" cy="3586952"/>
            <a:chOff x="4613196" y="2792565"/>
            <a:chExt cx="3308808" cy="35869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F8AD84-317C-40C3-A70C-15BEC9498DFE}"/>
                </a:ext>
              </a:extLst>
            </p:cNvPr>
            <p:cNvCxnSpPr>
              <a:cxnSpLocks/>
            </p:cNvCxnSpPr>
            <p:nvPr/>
          </p:nvCxnSpPr>
          <p:spPr>
            <a:xfrm>
              <a:off x="4613196" y="4586041"/>
              <a:ext cx="33088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EFED38-4FE7-473A-B7CA-E2DFC1489445}"/>
                </a:ext>
              </a:extLst>
            </p:cNvPr>
            <p:cNvCxnSpPr/>
            <p:nvPr/>
          </p:nvCxnSpPr>
          <p:spPr>
            <a:xfrm flipH="1">
              <a:off x="4820585" y="3131930"/>
              <a:ext cx="2884603" cy="287517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604DE9-1FAB-4277-93D2-5D5BDC198059}"/>
                </a:ext>
              </a:extLst>
            </p:cNvPr>
            <p:cNvCxnSpPr/>
            <p:nvPr/>
          </p:nvCxnSpPr>
          <p:spPr>
            <a:xfrm>
              <a:off x="6262886" y="2792565"/>
              <a:ext cx="0" cy="35869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E01636-C517-49AC-9D00-F98DC735B4D2}"/>
                </a:ext>
              </a:extLst>
            </p:cNvPr>
            <p:cNvCxnSpPr/>
            <p:nvPr/>
          </p:nvCxnSpPr>
          <p:spPr>
            <a:xfrm>
              <a:off x="4811159" y="3141357"/>
              <a:ext cx="2884602" cy="28657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DB80BC-1AEC-4AC3-B3BB-1043D2E793BD}"/>
                </a:ext>
              </a:extLst>
            </p:cNvPr>
            <p:cNvCxnSpPr>
              <a:cxnSpLocks/>
            </p:cNvCxnSpPr>
            <p:nvPr/>
          </p:nvCxnSpPr>
          <p:spPr>
            <a:xfrm>
              <a:off x="5948784" y="4586040"/>
              <a:ext cx="551517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313604-D133-476E-A8DA-730DDCB6BD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8930" y="4139184"/>
              <a:ext cx="888446" cy="8610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CFCB059-57C7-4D49-A371-89FC461C7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2885" y="3663697"/>
              <a:ext cx="1" cy="19292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60B0AB9-A59C-4D39-802A-888A4178B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2334" y="4239768"/>
              <a:ext cx="715684" cy="7144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429241A-74D9-4246-B1DD-026CB337FB64}"/>
              </a:ext>
            </a:extLst>
          </p:cNvPr>
          <p:cNvSpPr txBox="1"/>
          <p:nvPr/>
        </p:nvSpPr>
        <p:spPr>
          <a:xfrm>
            <a:off x="5141796" y="6241380"/>
            <a:ext cx="186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Centre the scores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E60CAF-DEC4-49E7-8669-696CB9C6E057}"/>
              </a:ext>
            </a:extLst>
          </p:cNvPr>
          <p:cNvSpPr txBox="1"/>
          <p:nvPr/>
        </p:nvSpPr>
        <p:spPr>
          <a:xfrm>
            <a:off x="8478334" y="6241380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Rotate through 90 degrees</a:t>
            </a:r>
          </a:p>
        </p:txBody>
      </p:sp>
    </p:spTree>
    <p:extLst>
      <p:ext uri="{BB962C8B-B14F-4D97-AF65-F5344CB8AC3E}">
        <p14:creationId xmlns:p14="http://schemas.microsoft.com/office/powerpoint/2010/main" val="1619558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61C1E82-44CF-4A7F-8641-B7CD5FE81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r="68670" b="67639"/>
          <a:stretch/>
        </p:blipFill>
        <p:spPr>
          <a:xfrm>
            <a:off x="473102" y="802524"/>
            <a:ext cx="3297466" cy="5318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4ADD4-9A32-46E8-BF74-3F9D5565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HOG with </a:t>
            </a:r>
            <a:r>
              <a:rPr lang="en-GB" dirty="0" err="1"/>
              <a:t>CellSize</a:t>
            </a:r>
            <a:r>
              <a:rPr lang="en-GB" dirty="0"/>
              <a:t>=[8 8]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22E02-6703-4BF4-976A-EB8CECA67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8" y="1947112"/>
            <a:ext cx="4650863" cy="410836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9BE8F1-E274-4892-B4F0-53DC2346EEF1}"/>
              </a:ext>
            </a:extLst>
          </p:cNvPr>
          <p:cNvSpPr/>
          <p:nvPr/>
        </p:nvSpPr>
        <p:spPr>
          <a:xfrm>
            <a:off x="8661745" y="6308209"/>
            <a:ext cx="3425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Total number of features = 142884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A773C5-2D8A-4689-AB9D-94B6BA00D531}"/>
              </a:ext>
            </a:extLst>
          </p:cNvPr>
          <p:cNvSpPr/>
          <p:nvPr/>
        </p:nvSpPr>
        <p:spPr>
          <a:xfrm>
            <a:off x="4465675" y="2179675"/>
            <a:ext cx="733646" cy="1052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25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ADD4-9A32-46E8-BF74-3F9D5565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HOG with </a:t>
            </a:r>
            <a:r>
              <a:rPr lang="en-GB" dirty="0" err="1"/>
              <a:t>CellSize</a:t>
            </a:r>
            <a:r>
              <a:rPr lang="en-GB" dirty="0"/>
              <a:t>=[16 16]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22E02-6703-4BF4-976A-EB8CECA67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8" y="1947112"/>
            <a:ext cx="4650863" cy="410836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4A81EE-F985-4977-B68F-C52C8DF5A0EC}"/>
              </a:ext>
            </a:extLst>
          </p:cNvPr>
          <p:cNvSpPr/>
          <p:nvPr/>
        </p:nvSpPr>
        <p:spPr>
          <a:xfrm>
            <a:off x="8661745" y="6308209"/>
            <a:ext cx="3308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Total number of features = 34596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48E819A-A80D-40B2-A3E5-2DDB96BA7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504" r="68670" b="67639"/>
          <a:stretch/>
        </p:blipFill>
        <p:spPr>
          <a:xfrm>
            <a:off x="410600" y="1366433"/>
            <a:ext cx="3359968" cy="47422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ADFA7E-3A25-439A-AF77-03B8102F5FB9}"/>
              </a:ext>
            </a:extLst>
          </p:cNvPr>
          <p:cNvSpPr/>
          <p:nvPr/>
        </p:nvSpPr>
        <p:spPr>
          <a:xfrm>
            <a:off x="4465675" y="2179675"/>
            <a:ext cx="733646" cy="1052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804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ADD4-9A32-46E8-BF74-3F9D5565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HOG with </a:t>
            </a:r>
            <a:r>
              <a:rPr lang="en-GB" dirty="0" err="1"/>
              <a:t>CellSize</a:t>
            </a:r>
            <a:r>
              <a:rPr lang="en-GB" dirty="0"/>
              <a:t>=[32 32]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22E02-6703-4BF4-976A-EB8CECA67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8" y="1947112"/>
            <a:ext cx="4650863" cy="4108364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123C8A-2E45-4E62-81CA-55D433944257}"/>
              </a:ext>
            </a:extLst>
          </p:cNvPr>
          <p:cNvSpPr/>
          <p:nvPr/>
        </p:nvSpPr>
        <p:spPr>
          <a:xfrm>
            <a:off x="8661745" y="6308209"/>
            <a:ext cx="3191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Total number of features = 8100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BE6D132-A18E-4B6B-85F3-DECD665D9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t="3763" r="68670" b="67639"/>
          <a:stretch/>
        </p:blipFill>
        <p:spPr>
          <a:xfrm>
            <a:off x="285157" y="1414129"/>
            <a:ext cx="3487404" cy="46996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0119C4-567D-4D42-A9D7-94F1CE71B951}"/>
              </a:ext>
            </a:extLst>
          </p:cNvPr>
          <p:cNvSpPr/>
          <p:nvPr/>
        </p:nvSpPr>
        <p:spPr>
          <a:xfrm>
            <a:off x="4465675" y="2179675"/>
            <a:ext cx="733646" cy="1052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385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16352FF-23AC-4955-A8B6-49517E5BD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t="3921" r="68568" b="67639"/>
          <a:stretch/>
        </p:blipFill>
        <p:spPr>
          <a:xfrm>
            <a:off x="269059" y="1431259"/>
            <a:ext cx="3530748" cy="4673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4ADD4-9A32-46E8-BF74-3F9D5565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HOG with </a:t>
            </a:r>
            <a:r>
              <a:rPr lang="en-GB" dirty="0" err="1"/>
              <a:t>CellSize</a:t>
            </a:r>
            <a:r>
              <a:rPr lang="en-GB" dirty="0"/>
              <a:t>=[64 64]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22E02-6703-4BF4-976A-EB8CECA67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8" y="1947112"/>
            <a:ext cx="4650863" cy="410836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3DCD6F-A085-4BA8-88C1-4D2A9A5C32E6}"/>
              </a:ext>
            </a:extLst>
          </p:cNvPr>
          <p:cNvSpPr/>
          <p:nvPr/>
        </p:nvSpPr>
        <p:spPr>
          <a:xfrm>
            <a:off x="8661745" y="6308209"/>
            <a:ext cx="3191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Total number of features = 1764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20194-6AFF-466A-A14C-E689D8C068E0}"/>
              </a:ext>
            </a:extLst>
          </p:cNvPr>
          <p:cNvSpPr/>
          <p:nvPr/>
        </p:nvSpPr>
        <p:spPr>
          <a:xfrm>
            <a:off x="4465675" y="2179675"/>
            <a:ext cx="733646" cy="1052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330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BF30-BD00-4B8B-87DD-A3FB5140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Size of 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357E9-8D68-4BC0-8942-AA70610D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Small patches</a:t>
            </a:r>
          </a:p>
          <a:p>
            <a:pPr lvl="1"/>
            <a:r>
              <a:rPr lang="en-GB" dirty="0"/>
              <a:t>Pros: capture greater structural detail</a:t>
            </a:r>
          </a:p>
          <a:p>
            <a:pPr lvl="1"/>
            <a:r>
              <a:rPr lang="en-GB" dirty="0"/>
              <a:t>Cons: higher-dimensional feature space; classifier can struggle to learn; slower performance</a:t>
            </a:r>
          </a:p>
          <a:p>
            <a:r>
              <a:rPr lang="en-GB" dirty="0"/>
              <a:t>Large patches</a:t>
            </a:r>
          </a:p>
          <a:p>
            <a:pPr lvl="1"/>
            <a:r>
              <a:rPr lang="en-GB" dirty="0"/>
              <a:t>Pros: lower-dimensional feature space; classifier won’t struggle to learn; faster performance</a:t>
            </a:r>
          </a:p>
          <a:p>
            <a:pPr lvl="1"/>
            <a:r>
              <a:rPr lang="en-GB" dirty="0"/>
              <a:t>Cons: capture less structural detail</a:t>
            </a:r>
          </a:p>
          <a:p>
            <a:endParaRPr lang="en-GB" dirty="0"/>
          </a:p>
          <a:p>
            <a:r>
              <a:rPr lang="en-GB" dirty="0"/>
              <a:t>Need to strike a balance: we want enough detail, but not too much</a:t>
            </a:r>
          </a:p>
        </p:txBody>
      </p:sp>
    </p:spTree>
    <p:extLst>
      <p:ext uri="{BB962C8B-B14F-4D97-AF65-F5344CB8AC3E}">
        <p14:creationId xmlns:p14="http://schemas.microsoft.com/office/powerpoint/2010/main" val="3719147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22B5-8F3B-4DED-B9CF-B5DFAD18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classification: scenario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FA5D-6332-46BC-9EB7-DA3927D3F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Simplest application of patch-based features</a:t>
            </a:r>
          </a:p>
          <a:p>
            <a:r>
              <a:rPr lang="en-GB" dirty="0"/>
              <a:t>Not requiring complex approaches to invariance</a:t>
            </a:r>
          </a:p>
          <a:p>
            <a:r>
              <a:rPr lang="en-GB" dirty="0"/>
              <a:t>But requiring tightly constrained problems</a:t>
            </a:r>
          </a:p>
          <a:p>
            <a:pPr lvl="1"/>
            <a:r>
              <a:rPr lang="en-GB" dirty="0"/>
              <a:t>Images are the same size</a:t>
            </a:r>
          </a:p>
          <a:p>
            <a:pPr lvl="1"/>
            <a:r>
              <a:rPr lang="en-GB" dirty="0"/>
              <a:t>Composition is the same (e.g., tightly cropped to object of interest)</a:t>
            </a:r>
          </a:p>
          <a:p>
            <a:pPr lvl="1"/>
            <a:r>
              <a:rPr lang="en-GB" dirty="0"/>
              <a:t>Illumination reasonably consistent</a:t>
            </a:r>
          </a:p>
          <a:p>
            <a:r>
              <a:rPr lang="en-GB" dirty="0"/>
              <a:t>We can reasonably make comparisons between corresponding patches in two images (top left, top right, bottom left, …)</a:t>
            </a:r>
          </a:p>
          <a:p>
            <a:pPr lvl="1"/>
            <a:r>
              <a:rPr lang="en-GB" dirty="0"/>
              <a:t>E.g. passport photos</a:t>
            </a:r>
          </a:p>
          <a:p>
            <a:r>
              <a:rPr lang="en-GB" dirty="0"/>
              <a:t>Main thing we need to consider: what patch size is appropriate?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97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4CBA2-73AB-4D0A-AEF9-0CC6CB0A9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253331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62899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DB2B-EDBC-4676-B774-77812796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(Next week)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B8031-EEF9-4B8B-A41E-728D7348E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Next week we’ll look at more unconstrained problems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Different sized images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Different compositions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Diverse object categories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Other objects present too</a:t>
            </a:r>
          </a:p>
        </p:txBody>
      </p:sp>
    </p:spTree>
    <p:extLst>
      <p:ext uri="{BB962C8B-B14F-4D97-AF65-F5344CB8AC3E}">
        <p14:creationId xmlns:p14="http://schemas.microsoft.com/office/powerpoint/2010/main" val="2398862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1FFC-F66A-4B2D-B0B8-8E149592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1: a typical </a:t>
            </a:r>
            <a:r>
              <a:rPr lang="en-GB" dirty="0" err="1"/>
              <a:t>tradeoff</a:t>
            </a:r>
            <a:endParaRPr lang="en-GB" dirty="0"/>
          </a:p>
        </p:txBody>
      </p:sp>
      <p:pic>
        <p:nvPicPr>
          <p:cNvPr id="3074" name="Picture 2" descr="https://uk.mathworks.com/help/examples/vision/win64/HOGDigitClassificationExample_03.png">
            <a:extLst>
              <a:ext uri="{FF2B5EF4-FFF2-40B4-BE49-F238E27FC236}">
                <a16:creationId xmlns:a16="http://schemas.microsoft.com/office/drawing/2014/main" id="{F6E05087-5F22-40F0-88C2-34E1826502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6617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1EED0F-21BA-44F2-8D1E-6A1410F955AA}"/>
              </a:ext>
            </a:extLst>
          </p:cNvPr>
          <p:cNvSpPr/>
          <p:nvPr/>
        </p:nvSpPr>
        <p:spPr>
          <a:xfrm>
            <a:off x="137160" y="5566678"/>
            <a:ext cx="11917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“The visualization shows that a cell size of [8 8] does not encode much shape information, while a cell size of [2 2] encodes a lot of shape information but increases the dimensionality of the HOG feature vector significantly. A good compromise is a 4-by-4 cell size. This size setting encodes enough spatial information to visually identify a digit shape while limiting the number of dimensions in the HOG feature vector, which helps speed up training.” [</a:t>
            </a:r>
            <a:r>
              <a:rPr lang="en-GB" dirty="0">
                <a:hlinkClick r:id="rId3"/>
              </a:rPr>
              <a:t>link</a:t>
            </a:r>
            <a:r>
              <a:rPr lang="en-GB" dirty="0"/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2DEF68-2ABF-45AB-8818-18D01F23C7B7}"/>
              </a:ext>
            </a:extLst>
          </p:cNvPr>
          <p:cNvSpPr/>
          <p:nvPr/>
        </p:nvSpPr>
        <p:spPr>
          <a:xfrm>
            <a:off x="1305432" y="2380734"/>
            <a:ext cx="37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Representing hand-written characters:</a:t>
            </a:r>
          </a:p>
        </p:txBody>
      </p:sp>
    </p:spTree>
    <p:extLst>
      <p:ext uri="{BB962C8B-B14F-4D97-AF65-F5344CB8AC3E}">
        <p14:creationId xmlns:p14="http://schemas.microsoft.com/office/powerpoint/2010/main" val="1960631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3179-B3D5-4D1B-8996-2DC5952D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1: measuring execution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468E-C3A5-4EFC-BF82-9E71BE23C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See for practice questions: you already know how to evaluate a classifier’s predictions, but what about execution times…</a:t>
            </a:r>
          </a:p>
          <a:p>
            <a:r>
              <a:rPr lang="en-GB" dirty="0">
                <a:solidFill>
                  <a:srgbClr val="FF0000"/>
                </a:solidFill>
              </a:rPr>
              <a:t>…You can measure how long code takes to execute with </a:t>
            </a:r>
            <a:r>
              <a:rPr lang="en-GB" dirty="0" err="1">
                <a:solidFill>
                  <a:srgbClr val="FF0000"/>
                </a:solidFill>
              </a:rPr>
              <a:t>Matlab’s</a:t>
            </a:r>
            <a:r>
              <a:rPr lang="en-GB" dirty="0">
                <a:solidFill>
                  <a:srgbClr val="FF0000"/>
                </a:solidFill>
              </a:rPr>
              <a:t> tic and toc functions: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tic; % start a timer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myfunction</a:t>
            </a:r>
            <a:r>
              <a:rPr lang="en-GB" dirty="0">
                <a:solidFill>
                  <a:srgbClr val="FF0000"/>
                </a:solidFill>
              </a:rPr>
              <a:t>(); % do the things you want to time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time_taken</a:t>
            </a:r>
            <a:r>
              <a:rPr lang="en-GB" dirty="0">
                <a:solidFill>
                  <a:srgbClr val="FF0000"/>
                </a:solidFill>
              </a:rPr>
              <a:t> = toc % stop the timer, and copy the time taken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225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671C-918E-4028-A81C-777A9942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1: doing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2D19-6331-4A24-BEA8-DD16BB46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It would be nice if we could retain all the information we get with a cell size of [2 2]…</a:t>
            </a:r>
          </a:p>
          <a:p>
            <a:r>
              <a:rPr lang="en-GB" dirty="0"/>
              <a:t>…But somehow reduce down the number of features we’re having to deal with…</a:t>
            </a:r>
          </a:p>
          <a:p>
            <a:r>
              <a:rPr lang="en-GB" dirty="0"/>
              <a:t>Get 1764 down closer to 324</a:t>
            </a:r>
          </a:p>
          <a:p>
            <a:pPr lvl="1"/>
            <a:r>
              <a:rPr lang="en-GB" dirty="0"/>
              <a:t>Decreases the chances our classifier will struggle to learn</a:t>
            </a:r>
          </a:p>
          <a:p>
            <a:pPr lvl="1"/>
            <a:r>
              <a:rPr lang="en-GB" dirty="0"/>
              <a:t>Reduce execution times</a:t>
            </a:r>
          </a:p>
          <a:p>
            <a:endParaRPr lang="en-GB" dirty="0"/>
          </a:p>
          <a:p>
            <a:r>
              <a:rPr lang="en-GB" dirty="0"/>
              <a:t>Surely there is </a:t>
            </a:r>
            <a:r>
              <a:rPr lang="en-GB" i="1" dirty="0"/>
              <a:t>some</a:t>
            </a:r>
            <a:r>
              <a:rPr lang="en-GB" dirty="0"/>
              <a:t> redundancy in the data, enabling us to “throw away” bits of it…</a:t>
            </a:r>
          </a:p>
        </p:txBody>
      </p:sp>
    </p:spTree>
    <p:extLst>
      <p:ext uri="{BB962C8B-B14F-4D97-AF65-F5344CB8AC3E}">
        <p14:creationId xmlns:p14="http://schemas.microsoft.com/office/powerpoint/2010/main" val="270961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22A7-555C-4D14-95B8-CDFCAE668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Dimensionality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D93B-B1FA-42F8-8B44-553ED8C0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Completely general approach for any ML context (not just images)</a:t>
            </a:r>
          </a:p>
          <a:p>
            <a:r>
              <a:rPr lang="en-GB" dirty="0"/>
              <a:t>You have lots of features</a:t>
            </a:r>
          </a:p>
          <a:p>
            <a:pPr lvl="1"/>
            <a:r>
              <a:rPr lang="en-GB" dirty="0"/>
              <a:t>Classifier might be struggling to learn</a:t>
            </a:r>
          </a:p>
          <a:p>
            <a:pPr lvl="1"/>
            <a:r>
              <a:rPr lang="en-GB" dirty="0"/>
              <a:t>Execution times might be unacceptable</a:t>
            </a:r>
          </a:p>
          <a:p>
            <a:r>
              <a:rPr lang="en-GB" dirty="0"/>
              <a:t>Dimensionality reduction techniques will attempt to recover a completely new feature space, that contains fewer dimensions (fewer new features)…</a:t>
            </a:r>
          </a:p>
          <a:p>
            <a:r>
              <a:rPr lang="en-GB" dirty="0"/>
              <a:t>…But still retains all (or most) of the information in your original feature space</a:t>
            </a:r>
          </a:p>
        </p:txBody>
      </p:sp>
    </p:spTree>
    <p:extLst>
      <p:ext uri="{BB962C8B-B14F-4D97-AF65-F5344CB8AC3E}">
        <p14:creationId xmlns:p14="http://schemas.microsoft.com/office/powerpoint/2010/main" val="2788287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63C6-A9FC-40CA-BD0A-4FC39200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Dimensionality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A5E0-6450-4404-BC5D-FE39F04D4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</a:t>
            </a:r>
            <a:r>
              <a:rPr lang="en-GB" i="1" dirty="0"/>
              <a:t>lots</a:t>
            </a:r>
            <a:r>
              <a:rPr lang="en-GB" dirty="0"/>
              <a:t> of dimensionality reduction techniques:</a:t>
            </a:r>
          </a:p>
          <a:p>
            <a:pPr lvl="1"/>
            <a:r>
              <a:rPr lang="en-GB" dirty="0"/>
              <a:t>PCA, ICA, LLE, LDA, </a:t>
            </a:r>
            <a:r>
              <a:rPr lang="en-GB" dirty="0" err="1"/>
              <a:t>Isomap</a:t>
            </a:r>
            <a:r>
              <a:rPr lang="en-GB" dirty="0"/>
              <a:t>, GPLVM, …</a:t>
            </a:r>
          </a:p>
          <a:p>
            <a:r>
              <a:rPr lang="en-GB" dirty="0"/>
              <a:t>They are </a:t>
            </a:r>
            <a:r>
              <a:rPr lang="en-GB" i="1" dirty="0"/>
              <a:t>complicated</a:t>
            </a:r>
          </a:p>
          <a:p>
            <a:r>
              <a:rPr lang="en-GB" dirty="0"/>
              <a:t>It’s not our aim to learn all of the details of any of them…</a:t>
            </a:r>
          </a:p>
          <a:p>
            <a:r>
              <a:rPr lang="en-GB" dirty="0"/>
              <a:t>…But to have some appreciation of basic/common ideas</a:t>
            </a:r>
          </a:p>
          <a:p>
            <a:r>
              <a:rPr lang="en-GB" dirty="0"/>
              <a:t>…Be able to use at least one of them in </a:t>
            </a:r>
            <a:r>
              <a:rPr lang="en-GB" dirty="0" err="1"/>
              <a:t>Matlab</a:t>
            </a:r>
            <a:r>
              <a:rPr lang="en-GB" dirty="0"/>
              <a:t> (PCA)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763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8690-F175-4889-BCA9-4E87D61D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Components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0E0C-2D10-48D1-9547-698407861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basic idea… </a:t>
            </a:r>
          </a:p>
          <a:p>
            <a:r>
              <a:rPr lang="en-GB" dirty="0"/>
              <a:t>Our examples trace out a shape in the feature space that is lower-dimensional than the feature space itself</a:t>
            </a:r>
          </a:p>
          <a:p>
            <a:r>
              <a:rPr lang="en-GB" dirty="0"/>
              <a:t>If we could just pick up the axes of our feature space and carefully rotate them into a better position…</a:t>
            </a:r>
          </a:p>
          <a:p>
            <a:r>
              <a:rPr lang="en-GB" dirty="0"/>
              <a:t>…Then we wouldn’t actually need every axis to describe the shape of our data</a:t>
            </a:r>
          </a:p>
          <a:p>
            <a:r>
              <a:rPr lang="en-GB" dirty="0"/>
              <a:t>We could delete some of them without loosing any (or much) information about the shape</a:t>
            </a:r>
          </a:p>
        </p:txBody>
      </p:sp>
    </p:spTree>
    <p:extLst>
      <p:ext uri="{BB962C8B-B14F-4D97-AF65-F5344CB8AC3E}">
        <p14:creationId xmlns:p14="http://schemas.microsoft.com/office/powerpoint/2010/main" val="427500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BB0C-D2B6-441A-9E35-FAB56273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Components Analysis (PCA)</a:t>
            </a:r>
          </a:p>
        </p:txBody>
      </p:sp>
      <p:pic>
        <p:nvPicPr>
          <p:cNvPr id="4" name="Picture 2" descr="http://www.nlpca.org/fig_pca_principal_component_analysis.png">
            <a:extLst>
              <a:ext uri="{FF2B5EF4-FFF2-40B4-BE49-F238E27FC236}">
                <a16:creationId xmlns:a16="http://schemas.microsoft.com/office/drawing/2014/main" id="{752A14ED-1D2B-4E76-B1A7-B9E5292B7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30990"/>
            <a:ext cx="8229600" cy="326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312A90-CBCC-444E-A3FA-FF840F04067F}"/>
              </a:ext>
            </a:extLst>
          </p:cNvPr>
          <p:cNvSpPr/>
          <p:nvPr/>
        </p:nvSpPr>
        <p:spPr>
          <a:xfrm>
            <a:off x="6315740" y="6422064"/>
            <a:ext cx="576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http://www.nlpca.org/pca_principal_component_analysis.html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B9284-BAD2-4177-AB82-CA87D445359D}"/>
              </a:ext>
            </a:extLst>
          </p:cNvPr>
          <p:cNvSpPr txBox="1"/>
          <p:nvPr/>
        </p:nvSpPr>
        <p:spPr>
          <a:xfrm>
            <a:off x="10263264" y="2780570"/>
            <a:ext cx="18488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Idea: rotate our axes to better fit the distribution of examples and “delete” the unimportant dimensions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CD8FD-3A78-430F-9C5B-D4D21E06A0BF}"/>
              </a:ext>
            </a:extLst>
          </p:cNvPr>
          <p:cNvSpPr txBox="1"/>
          <p:nvPr/>
        </p:nvSpPr>
        <p:spPr>
          <a:xfrm>
            <a:off x="132363" y="2780569"/>
            <a:ext cx="1848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Idea: our examples actually lie within a low-dimensional subspace of the full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244961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98D1-E3BA-4275-B0FF-C36E21EF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Components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0CC3-7AD6-42D6-9A6F-02C3FC9B5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“Better fit”…</a:t>
            </a:r>
          </a:p>
          <a:p>
            <a:r>
              <a:rPr lang="en-GB" dirty="0"/>
              <a:t>Want to retain as much of the original information in each feature as possible</a:t>
            </a:r>
          </a:p>
          <a:p>
            <a:r>
              <a:rPr lang="en-GB" dirty="0"/>
              <a:t>The average amount of variation of each feature around its mean is a good measure of the amount of information it contains</a:t>
            </a:r>
          </a:p>
          <a:p>
            <a:r>
              <a:rPr lang="en-GB" dirty="0"/>
              <a:t>Nicely measured by variance (similar to standard deviation)</a:t>
            </a:r>
          </a:p>
          <a:p>
            <a:r>
              <a:rPr lang="en-GB" dirty="0"/>
              <a:t>Trick PCA uses is to look for features which co-vary</a:t>
            </a:r>
          </a:p>
          <a:p>
            <a:pPr lvl="1"/>
            <a:r>
              <a:rPr lang="en-GB" dirty="0"/>
              <a:t>E.g., as this feature gets larger this one tends to get larger…</a:t>
            </a:r>
          </a:p>
          <a:p>
            <a:pPr lvl="1"/>
            <a:r>
              <a:rPr lang="en-GB" dirty="0"/>
              <a:t>E.g., as this feature gets larger this one tends to get smaller…</a:t>
            </a:r>
          </a:p>
          <a:p>
            <a:r>
              <a:rPr lang="en-GB" dirty="0"/>
              <a:t>Covariance is something you can compute (similar to variance)</a:t>
            </a:r>
          </a:p>
          <a:p>
            <a:r>
              <a:rPr lang="en-GB" dirty="0"/>
              <a:t>Features with high covariance can be represented in a more compact way</a:t>
            </a:r>
          </a:p>
        </p:txBody>
      </p:sp>
    </p:spTree>
    <p:extLst>
      <p:ext uri="{BB962C8B-B14F-4D97-AF65-F5344CB8AC3E}">
        <p14:creationId xmlns:p14="http://schemas.microsoft.com/office/powerpoint/2010/main" val="231062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 plotting of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plot our data based on the features we have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X1 = (3.54, 4.35)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Meaning:</a:t>
            </a:r>
          </a:p>
          <a:p>
            <a:pPr marL="0" indent="0">
              <a:buNone/>
            </a:pPr>
            <a:r>
              <a:rPr lang="en-GB" sz="2400" dirty="0"/>
              <a:t>	move 3.54 along Feature 1</a:t>
            </a:r>
          </a:p>
          <a:p>
            <a:pPr marL="0" indent="0">
              <a:buNone/>
            </a:pPr>
            <a:r>
              <a:rPr lang="en-GB" sz="2400" dirty="0"/>
              <a:t>	move 4.35 along Feature 2</a:t>
            </a:r>
          </a:p>
        </p:txBody>
      </p:sp>
    </p:spTree>
    <p:extLst>
      <p:ext uri="{BB962C8B-B14F-4D97-AF65-F5344CB8AC3E}">
        <p14:creationId xmlns:p14="http://schemas.microsoft.com/office/powerpoint/2010/main" val="418470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2314-5AC8-4EB9-851E-E5C55ED2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week’s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DA3D-09CF-4AE7-B0AB-904B4972A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Hopefully you completed the reading on “bag of words”</a:t>
            </a:r>
          </a:p>
          <a:p>
            <a:r>
              <a:rPr lang="en-GB" dirty="0"/>
              <a:t>Quite a lot of little steps…</a:t>
            </a:r>
          </a:p>
          <a:p>
            <a:pPr lvl="1"/>
            <a:r>
              <a:rPr lang="en-GB" dirty="0"/>
              <a:t>(All possible in </a:t>
            </a:r>
            <a:r>
              <a:rPr lang="en-GB" dirty="0" err="1"/>
              <a:t>Matlab</a:t>
            </a:r>
            <a:r>
              <a:rPr lang="en-GB" dirty="0"/>
              <a:t> if you’re interested in text analysis…)</a:t>
            </a:r>
          </a:p>
          <a:p>
            <a:r>
              <a:rPr lang="en-GB" dirty="0"/>
              <a:t>…But essentially we make a histogram over a common vocabulary</a:t>
            </a:r>
          </a:p>
          <a:p>
            <a:r>
              <a:rPr lang="en-GB" dirty="0"/>
              <a:t>This gives us an equal number of features for each document, even though they may be completely different sizes</a:t>
            </a:r>
          </a:p>
          <a:p>
            <a:r>
              <a:rPr lang="en-GB" dirty="0"/>
              <a:t>This is a really nice idea and used elsewhere for getting out features in other contexts where data is unstructured</a:t>
            </a:r>
          </a:p>
          <a:p>
            <a:r>
              <a:rPr lang="en-GB" dirty="0"/>
              <a:t>E.g., images: “bag of visual words” (BOVW)</a:t>
            </a:r>
          </a:p>
          <a:p>
            <a:pPr lvl="1"/>
            <a:r>
              <a:rPr lang="en-GB" dirty="0"/>
              <a:t>This is where we’re heading to over the next two lectures</a:t>
            </a:r>
          </a:p>
        </p:txBody>
      </p:sp>
    </p:spTree>
    <p:extLst>
      <p:ext uri="{BB962C8B-B14F-4D97-AF65-F5344CB8AC3E}">
        <p14:creationId xmlns:p14="http://schemas.microsoft.com/office/powerpoint/2010/main" val="1693442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Throwing away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7" name="Rounded Rectangle 6"/>
          <p:cNvSpPr/>
          <p:nvPr/>
        </p:nvSpPr>
        <p:spPr>
          <a:xfrm rot="1488161">
            <a:off x="9445030" y="2340244"/>
            <a:ext cx="1844298" cy="7129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Lost a lot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513345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features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79" y="1825625"/>
            <a:ext cx="4344442" cy="435133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plot the same data in terms of other features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X1 = (5.58, 0.57)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Meaning:</a:t>
            </a:r>
          </a:p>
          <a:p>
            <a:pPr marL="0" indent="0">
              <a:buNone/>
            </a:pPr>
            <a:r>
              <a:rPr lang="en-GB" dirty="0"/>
              <a:t>	move 5.58 along Feature T1</a:t>
            </a:r>
          </a:p>
          <a:p>
            <a:pPr marL="0" indent="0">
              <a:buNone/>
            </a:pPr>
            <a:r>
              <a:rPr lang="en-GB" dirty="0"/>
              <a:t>	move 0.57 along Feature T2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569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Throwing Away Features Now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79" y="1825625"/>
            <a:ext cx="4344442" cy="435133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79" y="1825625"/>
            <a:ext cx="4344442" cy="4351338"/>
          </a:xfrm>
        </p:spPr>
      </p:pic>
      <p:sp>
        <p:nvSpPr>
          <p:cNvPr id="7" name="Rounded Rectangle 6"/>
          <p:cNvSpPr/>
          <p:nvPr/>
        </p:nvSpPr>
        <p:spPr>
          <a:xfrm>
            <a:off x="9966361" y="3756032"/>
            <a:ext cx="1937719" cy="851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Maintains most of the information</a:t>
            </a:r>
          </a:p>
        </p:txBody>
      </p:sp>
    </p:spTree>
    <p:extLst>
      <p:ext uri="{BB962C8B-B14F-4D97-AF65-F5344CB8AC3E}">
        <p14:creationId xmlns:p14="http://schemas.microsoft.com/office/powerpoint/2010/main" val="2544899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8690-F175-4889-BCA9-4E87D61D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Components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0E0C-2D10-48D1-9547-698407861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Can think of your data as tracing out a fundamentally low-dimensional shape…</a:t>
            </a:r>
          </a:p>
          <a:p>
            <a:r>
              <a:rPr lang="en-GB" dirty="0"/>
              <a:t>…Which is “stuck” inside a high-dimensional space</a:t>
            </a:r>
          </a:p>
          <a:p>
            <a:r>
              <a:rPr lang="en-GB" dirty="0"/>
              <a:t>Physicist Carl Sagan’s “flatlanders” analogy can be useful when thinking about PCA for the first time: </a:t>
            </a:r>
            <a:r>
              <a:rPr lang="en-GB" dirty="0">
                <a:hlinkClick r:id="rId2"/>
              </a:rPr>
              <a:t>https://youtu.be/-wv0vxVRGMY</a:t>
            </a:r>
            <a:r>
              <a:rPr lang="en-GB" dirty="0"/>
              <a:t> </a:t>
            </a:r>
          </a:p>
          <a:p>
            <a:r>
              <a:rPr lang="en-GB" dirty="0"/>
              <a:t>Like the flatlander lifted “up” into the third dimension:</a:t>
            </a:r>
          </a:p>
          <a:p>
            <a:pPr lvl="1"/>
            <a:r>
              <a:rPr lang="en-GB" dirty="0"/>
              <a:t>Even if he is flipped around and spun about, we don’t really need 3 dimensions to describe him…</a:t>
            </a:r>
          </a:p>
          <a:p>
            <a:pPr lvl="1"/>
            <a:r>
              <a:rPr lang="en-GB" dirty="0"/>
              <a:t>We just need to spin our 2 axes around to fit him</a:t>
            </a:r>
          </a:p>
          <a:p>
            <a:r>
              <a:rPr lang="en-GB" dirty="0"/>
              <a:t>Or… useful </a:t>
            </a:r>
            <a:r>
              <a:rPr lang="en-GB" dirty="0" err="1"/>
              <a:t>interacive</a:t>
            </a:r>
            <a:r>
              <a:rPr lang="en-GB" dirty="0"/>
              <a:t> browser visualisation: </a:t>
            </a:r>
            <a:r>
              <a:rPr lang="en-GB" dirty="0">
                <a:hlinkClick r:id="rId3"/>
              </a:rPr>
              <a:t>http://setosa.io/ev/principal-component-analysis/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76257-86BA-4ABE-A7FD-B83ECBDD0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510" y="4030488"/>
            <a:ext cx="1291907" cy="128863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4B2097-CD7B-4F83-9D0B-3FF34829868D}"/>
              </a:ext>
            </a:extLst>
          </p:cNvPr>
          <p:cNvCxnSpPr>
            <a:cxnSpLocks/>
          </p:cNvCxnSpPr>
          <p:nvPr/>
        </p:nvCxnSpPr>
        <p:spPr>
          <a:xfrm flipV="1">
            <a:off x="10610497" y="4240260"/>
            <a:ext cx="193040" cy="5957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C05C07-329D-40E3-A259-F50097C29222}"/>
              </a:ext>
            </a:extLst>
          </p:cNvPr>
          <p:cNvCxnSpPr>
            <a:cxnSpLocks/>
          </p:cNvCxnSpPr>
          <p:nvPr/>
        </p:nvCxnSpPr>
        <p:spPr>
          <a:xfrm>
            <a:off x="10610497" y="4844545"/>
            <a:ext cx="640080" cy="4339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478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065B-7867-4262-845C-F37F9312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principal components (PCs)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95E0-1F9C-43DD-8052-0BF944DE7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new axes are called the Principal Components (PCs)</a:t>
            </a:r>
          </a:p>
          <a:p>
            <a:r>
              <a:rPr lang="en-GB" dirty="0"/>
              <a:t>PCA is the process of finding those new axes</a:t>
            </a:r>
          </a:p>
          <a:p>
            <a:r>
              <a:rPr lang="en-GB" dirty="0"/>
              <a:t>The PCs are ordered by the amount of information they contain</a:t>
            </a:r>
          </a:p>
          <a:p>
            <a:pPr lvl="1"/>
            <a:r>
              <a:rPr lang="en-GB" dirty="0"/>
              <a:t>Actually, the fraction of the total variance in your original data</a:t>
            </a:r>
          </a:p>
          <a:p>
            <a:r>
              <a:rPr lang="en-GB" dirty="0"/>
              <a:t>So the first PC contains the most information and is the most important…</a:t>
            </a:r>
          </a:p>
          <a:p>
            <a:r>
              <a:rPr lang="en-GB" dirty="0"/>
              <a:t>…The last PC contains the least information and is the least important</a:t>
            </a:r>
          </a:p>
          <a:p>
            <a:r>
              <a:rPr lang="en-GB" dirty="0">
                <a:solidFill>
                  <a:srgbClr val="FF0000"/>
                </a:solidFill>
              </a:rPr>
              <a:t>See for practise questions: when deleting, start with the least important (last) PC and gradually move backwards – removing them in reverse order</a:t>
            </a:r>
          </a:p>
        </p:txBody>
      </p:sp>
    </p:spTree>
    <p:extLst>
      <p:ext uri="{BB962C8B-B14F-4D97-AF65-F5344CB8AC3E}">
        <p14:creationId xmlns:p14="http://schemas.microsoft.com/office/powerpoint/2010/main" val="3144411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787F-728D-4588-AF52-782109C2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need to standardise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DB49D-BF38-452C-8F89-23D4C4272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 issue to the one we had with k-NN</a:t>
            </a:r>
          </a:p>
          <a:p>
            <a:r>
              <a:rPr lang="en-GB" dirty="0"/>
              <a:t>Variance and covariance depend on overall feature value magnitude</a:t>
            </a:r>
          </a:p>
          <a:p>
            <a:r>
              <a:rPr lang="en-GB" dirty="0"/>
              <a:t>If you don’t standardise your feature values…</a:t>
            </a:r>
          </a:p>
          <a:p>
            <a:r>
              <a:rPr lang="en-GB" dirty="0"/>
              <a:t>…Then information about important features could be lost simply because some features happened to have smaller values than others</a:t>
            </a:r>
          </a:p>
          <a:p>
            <a:r>
              <a:rPr lang="en-GB" dirty="0">
                <a:solidFill>
                  <a:srgbClr val="FF0000"/>
                </a:solidFill>
              </a:rPr>
              <a:t>See for practise questions: perform z-score standardisation on your data before you try to apply PCA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You can re-use code from the </a:t>
            </a:r>
            <a:r>
              <a:rPr lang="en-GB" dirty="0" err="1">
                <a:solidFill>
                  <a:srgbClr val="FF0000"/>
                </a:solidFill>
              </a:rPr>
              <a:t>myknn</a:t>
            </a:r>
            <a:r>
              <a:rPr lang="en-GB" dirty="0">
                <a:solidFill>
                  <a:srgbClr val="FF0000"/>
                </a:solidFill>
              </a:rPr>
              <a:t> class (fit) if you’re struggling to write it for yourself</a:t>
            </a:r>
          </a:p>
        </p:txBody>
      </p:sp>
    </p:spTree>
    <p:extLst>
      <p:ext uri="{BB962C8B-B14F-4D97-AF65-F5344CB8AC3E}">
        <p14:creationId xmlns:p14="http://schemas.microsoft.com/office/powerpoint/2010/main" val="2031033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1DBD0-AA10-43FD-8CA2-BB7B6D53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in </a:t>
            </a:r>
            <a:r>
              <a:rPr lang="en-GB" dirty="0" err="1"/>
              <a:t>Matlab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A617-7A1E-4867-97D3-4DBD1D35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For the practice questions: </a:t>
            </a:r>
            <a:r>
              <a:rPr lang="en-GB" dirty="0" err="1">
                <a:solidFill>
                  <a:srgbClr val="FF0000"/>
                </a:solidFill>
              </a:rPr>
              <a:t>Matlab’s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pca</a:t>
            </a:r>
            <a:r>
              <a:rPr lang="en-GB" dirty="0">
                <a:solidFill>
                  <a:srgbClr val="FF0000"/>
                </a:solidFill>
              </a:rPr>
              <a:t>() function will perform PCA on some data for you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[</a:t>
            </a:r>
            <a:r>
              <a:rPr lang="en-GB" dirty="0" err="1">
                <a:solidFill>
                  <a:srgbClr val="FF0000"/>
                </a:solidFill>
              </a:rPr>
              <a:t>principal_components</a:t>
            </a:r>
            <a:r>
              <a:rPr lang="en-GB" dirty="0">
                <a:solidFill>
                  <a:srgbClr val="FF0000"/>
                </a:solidFill>
              </a:rPr>
              <a:t>, </a:t>
            </a:r>
            <a:r>
              <a:rPr lang="en-GB" dirty="0" err="1">
                <a:solidFill>
                  <a:srgbClr val="FF0000"/>
                </a:solidFill>
              </a:rPr>
              <a:t>data_transformed</a:t>
            </a:r>
            <a:r>
              <a:rPr lang="en-GB" dirty="0">
                <a:solidFill>
                  <a:srgbClr val="FF0000"/>
                </a:solidFill>
              </a:rPr>
              <a:t>, ~, ~, explained] = </a:t>
            </a:r>
            <a:r>
              <a:rPr lang="en-GB" dirty="0" err="1">
                <a:solidFill>
                  <a:srgbClr val="FF0000"/>
                </a:solidFill>
              </a:rPr>
              <a:t>pca</a:t>
            </a:r>
            <a:r>
              <a:rPr lang="en-GB" dirty="0">
                <a:solidFill>
                  <a:srgbClr val="FF0000"/>
                </a:solidFill>
              </a:rPr>
              <a:t>(data)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data needs to be a normal matrix of feature values (not a table)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(remember: your features should be z-score normalised)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principal_components</a:t>
            </a:r>
            <a:r>
              <a:rPr lang="en-GB" dirty="0">
                <a:solidFill>
                  <a:srgbClr val="FF0000"/>
                </a:solidFill>
              </a:rPr>
              <a:t> contains the new axes (the PCs)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data_transformed</a:t>
            </a:r>
            <a:r>
              <a:rPr lang="en-GB" dirty="0">
                <a:solidFill>
                  <a:srgbClr val="FF0000"/>
                </a:solidFill>
              </a:rPr>
              <a:t> contains the coordinates of your examples in the new space (relative to the PCs)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explained contains the percentage of the total variance in your original data explained by each PC (will always run from high[most important] to low[least important])</a:t>
            </a:r>
          </a:p>
        </p:txBody>
      </p:sp>
    </p:spTree>
    <p:extLst>
      <p:ext uri="{BB962C8B-B14F-4D97-AF65-F5344CB8AC3E}">
        <p14:creationId xmlns:p14="http://schemas.microsoft.com/office/powerpoint/2010/main" val="3738651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18E3-A1B5-406F-8046-3905C6F5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in </a:t>
            </a:r>
            <a:r>
              <a:rPr lang="en-GB" dirty="0" err="1"/>
              <a:t>Matlab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5890-A2DE-483F-8884-DD2F46D208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For the practice questions: if you plot the cumulative sum of explained: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plot(</a:t>
            </a:r>
            <a:r>
              <a:rPr lang="en-GB" dirty="0" err="1">
                <a:solidFill>
                  <a:srgbClr val="FF0000"/>
                </a:solidFill>
              </a:rPr>
              <a:t>cumsum</a:t>
            </a:r>
            <a:r>
              <a:rPr lang="en-GB" dirty="0">
                <a:solidFill>
                  <a:srgbClr val="FF0000"/>
                </a:solidFill>
              </a:rPr>
              <a:t>(explained));</a:t>
            </a:r>
          </a:p>
          <a:p>
            <a:r>
              <a:rPr lang="en-GB" dirty="0">
                <a:solidFill>
                  <a:srgbClr val="FF0000"/>
                </a:solidFill>
              </a:rPr>
              <a:t>You can see how much of the total variance in the original dataset you are preserving, the more PCs you retain</a:t>
            </a:r>
          </a:p>
          <a:p>
            <a:r>
              <a:rPr lang="en-GB" dirty="0">
                <a:solidFill>
                  <a:srgbClr val="FF0000"/>
                </a:solidFill>
              </a:rPr>
              <a:t>Can help you decide how many to keep: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“I’ll keep the first 15 PCs in order to explain at least 95% of the variance in my training data”</a:t>
            </a:r>
          </a:p>
          <a:p>
            <a:r>
              <a:rPr lang="en-GB" dirty="0">
                <a:solidFill>
                  <a:srgbClr val="FF0000"/>
                </a:solidFill>
              </a:rPr>
              <a:t>You’ll need the </a:t>
            </a:r>
            <a:r>
              <a:rPr lang="en-GB" dirty="0" err="1">
                <a:solidFill>
                  <a:srgbClr val="FF0000"/>
                </a:solidFill>
              </a:rPr>
              <a:t>datacursor</a:t>
            </a:r>
            <a:r>
              <a:rPr lang="en-GB" dirty="0">
                <a:solidFill>
                  <a:srgbClr val="FF0000"/>
                </a:solidFill>
              </a:rPr>
              <a:t>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FF6D27-EFDA-4575-94F1-433B9761F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995963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0B1E-68CC-4A2D-A227-02FE8D94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in </a:t>
            </a:r>
            <a:r>
              <a:rPr lang="en-GB" dirty="0" err="1"/>
              <a:t>Matlab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71FAFE-53D1-4D78-8E6B-D994334C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For the practice questions: </a:t>
            </a:r>
            <a:r>
              <a:rPr lang="en-GB" dirty="0" err="1">
                <a:solidFill>
                  <a:srgbClr val="FF0000"/>
                </a:solidFill>
              </a:rPr>
              <a:t>data_transformed</a:t>
            </a:r>
            <a:r>
              <a:rPr lang="en-GB" dirty="0">
                <a:solidFill>
                  <a:srgbClr val="FF0000"/>
                </a:solidFill>
              </a:rPr>
              <a:t> is a matrix with…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One row for every example (that you passed in to </a:t>
            </a:r>
            <a:r>
              <a:rPr lang="en-GB" dirty="0" err="1">
                <a:solidFill>
                  <a:srgbClr val="FF0000"/>
                </a:solidFill>
              </a:rPr>
              <a:t>pca</a:t>
            </a:r>
            <a:r>
              <a:rPr lang="en-GB" dirty="0">
                <a:solidFill>
                  <a:srgbClr val="FF0000"/>
                </a:solidFill>
              </a:rPr>
              <a:t>())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One column for every PC (giving coordinates for that axis)</a:t>
            </a:r>
          </a:p>
          <a:p>
            <a:r>
              <a:rPr lang="en-GB" dirty="0">
                <a:solidFill>
                  <a:srgbClr val="FF0000"/>
                </a:solidFill>
              </a:rPr>
              <a:t>So if you decide to retain only information about the first 15 PCs…</a:t>
            </a:r>
          </a:p>
          <a:p>
            <a:r>
              <a:rPr lang="en-GB" dirty="0">
                <a:solidFill>
                  <a:srgbClr val="FF0000"/>
                </a:solidFill>
              </a:rPr>
              <a:t>You would copy out a new dataset based on only the first 15 columns: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data_reduced</a:t>
            </a:r>
            <a:r>
              <a:rPr lang="en-GB" dirty="0">
                <a:solidFill>
                  <a:srgbClr val="FF0000"/>
                </a:solidFill>
              </a:rPr>
              <a:t> = </a:t>
            </a:r>
            <a:r>
              <a:rPr lang="en-GB" dirty="0" err="1">
                <a:solidFill>
                  <a:srgbClr val="FF0000"/>
                </a:solidFill>
              </a:rPr>
              <a:t>data_transformed</a:t>
            </a:r>
            <a:r>
              <a:rPr lang="en-GB" dirty="0">
                <a:solidFill>
                  <a:srgbClr val="FF0000"/>
                </a:solidFill>
              </a:rPr>
              <a:t>(:, 1:1:15);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And you could use this to train a classifier…</a:t>
            </a:r>
          </a:p>
        </p:txBody>
      </p:sp>
    </p:spTree>
    <p:extLst>
      <p:ext uri="{BB962C8B-B14F-4D97-AF65-F5344CB8AC3E}">
        <p14:creationId xmlns:p14="http://schemas.microsoft.com/office/powerpoint/2010/main" val="3585099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6CAF-2019-406A-94B4-FD5C5C2E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in </a:t>
            </a:r>
            <a:r>
              <a:rPr lang="en-GB" dirty="0" err="1"/>
              <a:t>Matlab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B7E0-7E3D-46C6-941A-B45545284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See for (harder) practice question: how do you get new data into your new space?</a:t>
            </a:r>
          </a:p>
          <a:p>
            <a:r>
              <a:rPr lang="en-GB" dirty="0">
                <a:solidFill>
                  <a:srgbClr val="FF0000"/>
                </a:solidFill>
              </a:rPr>
              <a:t>E.g., say you trained a classifier based on the first 15 PCs…</a:t>
            </a:r>
          </a:p>
          <a:p>
            <a:r>
              <a:rPr lang="en-GB" dirty="0">
                <a:solidFill>
                  <a:srgbClr val="FF0000"/>
                </a:solidFill>
              </a:rPr>
              <a:t>Now you have some new high-dimensional testing examples, containing the original feature values… </a:t>
            </a:r>
            <a:r>
              <a:rPr lang="en-GB" dirty="0" err="1">
                <a:solidFill>
                  <a:srgbClr val="FF0000"/>
                </a:solidFill>
              </a:rPr>
              <a:t>examples_test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How do you get them into that same low-dimensional space?</a:t>
            </a:r>
          </a:p>
          <a:p>
            <a:r>
              <a:rPr lang="en-GB" dirty="0">
                <a:solidFill>
                  <a:srgbClr val="FF0000"/>
                </a:solidFill>
              </a:rPr>
              <a:t>So you can classify them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Three steps…</a:t>
            </a:r>
          </a:p>
        </p:txBody>
      </p:sp>
    </p:spTree>
    <p:extLst>
      <p:ext uri="{BB962C8B-B14F-4D97-AF65-F5344CB8AC3E}">
        <p14:creationId xmlns:p14="http://schemas.microsoft.com/office/powerpoint/2010/main" val="326056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2F67-F1C8-4D7C-A960-7433705D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 preparation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420F-4CE4-44E0-80A2-B078B6BEA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See for practice questions: they cover more ideas/methods, they’re getting a bit harder… But hopefully more interesting too…</a:t>
            </a:r>
          </a:p>
          <a:p>
            <a:r>
              <a:rPr lang="en-GB" dirty="0">
                <a:solidFill>
                  <a:srgbClr val="FF0000"/>
                </a:solidFill>
              </a:rPr>
              <a:t>…You might be asked to read through an example or watch a video first</a:t>
            </a:r>
          </a:p>
          <a:p>
            <a:r>
              <a:rPr lang="en-GB" dirty="0">
                <a:solidFill>
                  <a:srgbClr val="FF0000"/>
                </a:solidFill>
              </a:rPr>
              <a:t>…You might see new </a:t>
            </a:r>
            <a:r>
              <a:rPr lang="en-GB" dirty="0" err="1">
                <a:solidFill>
                  <a:srgbClr val="FF0000"/>
                </a:solidFill>
              </a:rPr>
              <a:t>Matlab</a:t>
            </a:r>
            <a:r>
              <a:rPr lang="en-GB" dirty="0">
                <a:solidFill>
                  <a:srgbClr val="FF0000"/>
                </a:solidFill>
              </a:rPr>
              <a:t> functionality that you need to roll with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E.g., the </a:t>
            </a:r>
            <a:r>
              <a:rPr lang="en-GB" dirty="0" err="1">
                <a:solidFill>
                  <a:srgbClr val="FF0000"/>
                </a:solidFill>
              </a:rPr>
              <a:t>ImageDataStore</a:t>
            </a:r>
            <a:r>
              <a:rPr lang="en-GB" dirty="0">
                <a:solidFill>
                  <a:srgbClr val="FF0000"/>
                </a:solidFill>
              </a:rPr>
              <a:t> object for easy handling of lots of (categories of) images</a:t>
            </a:r>
          </a:p>
          <a:p>
            <a:r>
              <a:rPr lang="en-GB" dirty="0">
                <a:solidFill>
                  <a:srgbClr val="FF0000"/>
                </a:solidFill>
              </a:rPr>
              <a:t>…You might see poor performance (e.g., ~60% accuracy) because we only use quite small (“toy”) datasets relative to the difficulty of the problems…</a:t>
            </a:r>
          </a:p>
          <a:p>
            <a:r>
              <a:rPr lang="en-GB" dirty="0">
                <a:solidFill>
                  <a:srgbClr val="FF0000"/>
                </a:solidFill>
              </a:rPr>
              <a:t>…But even so, some of the code will still be quite slow</a:t>
            </a:r>
          </a:p>
        </p:txBody>
      </p:sp>
    </p:spTree>
    <p:extLst>
      <p:ext uri="{BB962C8B-B14F-4D97-AF65-F5344CB8AC3E}">
        <p14:creationId xmlns:p14="http://schemas.microsoft.com/office/powerpoint/2010/main" val="3083360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148A-F36A-462A-9F92-9BF179CD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in </a:t>
            </a:r>
            <a:r>
              <a:rPr lang="en-GB" dirty="0" err="1"/>
              <a:t>Matlab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EF38E-A16C-4324-9558-E9B5A6F35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Step 1: apply the same z-score normalisation transformation: see the </a:t>
            </a:r>
            <a:r>
              <a:rPr lang="en-GB" dirty="0" err="1">
                <a:solidFill>
                  <a:srgbClr val="FF0000"/>
                </a:solidFill>
              </a:rPr>
              <a:t>fitcknn</a:t>
            </a:r>
            <a:r>
              <a:rPr lang="en-GB" dirty="0">
                <a:solidFill>
                  <a:srgbClr val="FF0000"/>
                </a:solidFill>
              </a:rPr>
              <a:t> class (predict) if you need some help… 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examples_test_standard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Step 2: then it’s just a simple matrix multiplication (no “dot” operator):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examples_test_new</a:t>
            </a:r>
            <a:r>
              <a:rPr lang="en-GB" dirty="0">
                <a:solidFill>
                  <a:srgbClr val="FF0000"/>
                </a:solidFill>
              </a:rPr>
              <a:t> = </a:t>
            </a:r>
            <a:r>
              <a:rPr lang="en-GB" dirty="0" err="1">
                <a:solidFill>
                  <a:srgbClr val="FF0000"/>
                </a:solidFill>
              </a:rPr>
              <a:t>examples_test_standard</a:t>
            </a:r>
            <a:r>
              <a:rPr lang="en-GB" dirty="0">
                <a:solidFill>
                  <a:srgbClr val="FF0000"/>
                </a:solidFill>
              </a:rPr>
              <a:t> * </a:t>
            </a:r>
            <a:r>
              <a:rPr lang="en-GB" dirty="0" err="1">
                <a:solidFill>
                  <a:srgbClr val="FF0000"/>
                </a:solidFill>
              </a:rPr>
              <a:t>principal_components</a:t>
            </a:r>
            <a:r>
              <a:rPr lang="en-GB" dirty="0">
                <a:solidFill>
                  <a:srgbClr val="FF0000"/>
                </a:solidFill>
              </a:rPr>
              <a:t>;</a:t>
            </a:r>
          </a:p>
          <a:p>
            <a:r>
              <a:rPr lang="en-GB" dirty="0">
                <a:solidFill>
                  <a:srgbClr val="FF0000"/>
                </a:solidFill>
              </a:rPr>
              <a:t>Step 3: and retain only the coordinates for the PCs you’re working with (e.g., here we retain the first 15):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examples_test_reduced</a:t>
            </a:r>
            <a:r>
              <a:rPr lang="en-GB" dirty="0">
                <a:solidFill>
                  <a:srgbClr val="FF0000"/>
                </a:solidFill>
              </a:rPr>
              <a:t> = </a:t>
            </a:r>
            <a:r>
              <a:rPr lang="en-GB" dirty="0" err="1">
                <a:solidFill>
                  <a:srgbClr val="FF0000"/>
                </a:solidFill>
              </a:rPr>
              <a:t>examples_test_new</a:t>
            </a:r>
            <a:r>
              <a:rPr lang="en-GB" dirty="0">
                <a:solidFill>
                  <a:srgbClr val="FF0000"/>
                </a:solidFill>
              </a:rPr>
              <a:t>(:,1:1:15);</a:t>
            </a:r>
          </a:p>
        </p:txBody>
      </p:sp>
    </p:spTree>
    <p:extLst>
      <p:ext uri="{BB962C8B-B14F-4D97-AF65-F5344CB8AC3E}">
        <p14:creationId xmlns:p14="http://schemas.microsoft.com/office/powerpoint/2010/main" val="2013667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3D92-1354-4788-AE0A-CEE2AFBB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F211C-E216-46CB-9D19-322B1F946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We’re working towards a bag-of-visual-words approach: this is a reading on a specific component (k-means) PLUS some more general big picture reading</a:t>
            </a:r>
          </a:p>
          <a:p>
            <a:r>
              <a:rPr lang="en-GB" dirty="0"/>
              <a:t>Brett Lantz, “Machine Learning with R”</a:t>
            </a:r>
          </a:p>
          <a:p>
            <a:r>
              <a:rPr lang="en-GB" dirty="0"/>
              <a:t>Chapter 9: “Finding groups of data – clustering with k-means”</a:t>
            </a:r>
          </a:p>
          <a:p>
            <a:pPr lvl="1"/>
            <a:r>
              <a:rPr lang="en-GB" dirty="0"/>
              <a:t>Up to and including the section entitled: “Choosing the appropriate number of clusters”</a:t>
            </a:r>
          </a:p>
          <a:p>
            <a:r>
              <a:rPr lang="en-GB" dirty="0"/>
              <a:t>Big picture (at least try the first one):</a:t>
            </a:r>
          </a:p>
          <a:p>
            <a:pPr lvl="1"/>
            <a:r>
              <a:rPr lang="en-GB" dirty="0"/>
              <a:t>Google for “bag of visual words” and do some reading around</a:t>
            </a:r>
          </a:p>
          <a:p>
            <a:pPr lvl="1"/>
            <a:r>
              <a:rPr lang="en-GB" dirty="0"/>
              <a:t>Have a look at </a:t>
            </a:r>
            <a:r>
              <a:rPr lang="en-GB" dirty="0" err="1"/>
              <a:t>Matlab</a:t>
            </a:r>
            <a:r>
              <a:rPr lang="en-GB" dirty="0"/>
              <a:t> (2018b) docs: </a:t>
            </a:r>
            <a:r>
              <a:rPr lang="en-GB" dirty="0">
                <a:hlinkClick r:id="rId2"/>
              </a:rPr>
              <a:t>https://uk.mathworks.com/help/vision/ug/image-classification-with-bag-of-visual-words.html</a:t>
            </a:r>
            <a:r>
              <a:rPr lang="en-GB" dirty="0"/>
              <a:t> [particularly the images]</a:t>
            </a:r>
          </a:p>
          <a:p>
            <a:pPr lvl="1"/>
            <a:r>
              <a:rPr lang="en-GB" dirty="0"/>
              <a:t>Read the original paper: </a:t>
            </a:r>
            <a:r>
              <a:rPr lang="en-GB" dirty="0">
                <a:hlinkClick r:id="rId3"/>
              </a:rPr>
              <a:t>https://www.cs.cmu.edu/~efros/courses/LBMV07/Papers/csurka-eccv-04.pdf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14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3179-B3D5-4D1B-8996-2DC5952D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 preparation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468E-C3A5-4EFC-BF82-9E71BE23C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…You’ll also see a new (powerful) classifier</a:t>
            </a:r>
          </a:p>
          <a:p>
            <a:r>
              <a:rPr lang="en-GB" dirty="0">
                <a:solidFill>
                  <a:srgbClr val="FF0000"/>
                </a:solidFill>
              </a:rPr>
              <a:t>The call is to </a:t>
            </a:r>
            <a:r>
              <a:rPr lang="en-GB" dirty="0" err="1">
                <a:solidFill>
                  <a:srgbClr val="FF0000"/>
                </a:solidFill>
              </a:rPr>
              <a:t>fitcecoc</a:t>
            </a:r>
            <a:r>
              <a:rPr lang="en-GB" dirty="0">
                <a:solidFill>
                  <a:srgbClr val="FF0000"/>
                </a:solidFill>
              </a:rPr>
              <a:t>() </a:t>
            </a:r>
          </a:p>
          <a:p>
            <a:r>
              <a:rPr lang="en-GB" dirty="0">
                <a:solidFill>
                  <a:srgbClr val="FF0000"/>
                </a:solidFill>
              </a:rPr>
              <a:t>Creates a Support Vector Machine (SVM)</a:t>
            </a:r>
          </a:p>
          <a:p>
            <a:r>
              <a:rPr lang="en-GB" dirty="0">
                <a:solidFill>
                  <a:srgbClr val="FF0000"/>
                </a:solidFill>
              </a:rPr>
              <a:t>Don’t worry – we’ll talk about SVMs in upcoming lectures…</a:t>
            </a:r>
          </a:p>
          <a:p>
            <a:r>
              <a:rPr lang="en-GB" dirty="0">
                <a:solidFill>
                  <a:srgbClr val="FF0000"/>
                </a:solidFill>
              </a:rPr>
              <a:t>…But want us to start using them now for their good performance</a:t>
            </a:r>
          </a:p>
          <a:p>
            <a:r>
              <a:rPr lang="en-GB" dirty="0">
                <a:solidFill>
                  <a:srgbClr val="FF0000"/>
                </a:solidFill>
              </a:rPr>
              <a:t>You call </a:t>
            </a:r>
            <a:r>
              <a:rPr lang="en-GB" dirty="0" err="1">
                <a:solidFill>
                  <a:srgbClr val="FF0000"/>
                </a:solidFill>
              </a:rPr>
              <a:t>fitcecoc</a:t>
            </a:r>
            <a:r>
              <a:rPr lang="en-GB" dirty="0">
                <a:solidFill>
                  <a:srgbClr val="FF0000"/>
                </a:solidFill>
              </a:rPr>
              <a:t>() just like any other </a:t>
            </a:r>
            <a:r>
              <a:rPr lang="en-GB" dirty="0" err="1">
                <a:solidFill>
                  <a:srgbClr val="FF0000"/>
                </a:solidFill>
              </a:rPr>
              <a:t>fitc</a:t>
            </a:r>
            <a:r>
              <a:rPr lang="en-GB" dirty="0">
                <a:solidFill>
                  <a:srgbClr val="FF0000"/>
                </a:solidFill>
              </a:rPr>
              <a:t>*() function [no extra options]</a:t>
            </a:r>
          </a:p>
        </p:txBody>
      </p:sp>
    </p:spTree>
    <p:extLst>
      <p:ext uri="{BB962C8B-B14F-4D97-AF65-F5344CB8AC3E}">
        <p14:creationId xmlns:p14="http://schemas.microsoft.com/office/powerpoint/2010/main" val="129855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2290-34A7-4AC6-A0A1-3B73802C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are tricky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82CC-25CD-4BDF-B683-9A63A677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They’re rich with information about the world </a:t>
            </a:r>
          </a:p>
          <a:p>
            <a:r>
              <a:rPr lang="en-GB" dirty="0"/>
              <a:t>Humans are brilliant at interpreting them…</a:t>
            </a:r>
          </a:p>
          <a:p>
            <a:r>
              <a:rPr lang="en-GB" dirty="0"/>
              <a:t>…And so we feel it should be possible to get machines there too</a:t>
            </a:r>
          </a:p>
          <a:p>
            <a:endParaRPr lang="en-GB" dirty="0"/>
          </a:p>
          <a:p>
            <a:r>
              <a:rPr lang="en-GB" dirty="0"/>
              <a:t>But the information is high-dimensional and potentially very unstructured</a:t>
            </a:r>
          </a:p>
        </p:txBody>
      </p:sp>
    </p:spTree>
    <p:extLst>
      <p:ext uri="{BB962C8B-B14F-4D97-AF65-F5344CB8AC3E}">
        <p14:creationId xmlns:p14="http://schemas.microsoft.com/office/powerpoint/2010/main" val="162228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21235</TotalTime>
  <Words>3419</Words>
  <Application>Microsoft Office PowerPoint</Application>
  <PresentationFormat>Widescreen</PresentationFormat>
  <Paragraphs>455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Artificial Intelligence</vt:lpstr>
      <vt:lpstr>Overview</vt:lpstr>
      <vt:lpstr>Second term topics: details</vt:lpstr>
      <vt:lpstr>[Lecture 2:] Machine learning in practice</vt:lpstr>
      <vt:lpstr>PowerPoint Presentation</vt:lpstr>
      <vt:lpstr>Last week’s reading</vt:lpstr>
      <vt:lpstr>Exam preparation questions</vt:lpstr>
      <vt:lpstr>Exam preparation questions</vt:lpstr>
      <vt:lpstr>Images are tricky</vt:lpstr>
      <vt:lpstr>High dimensional</vt:lpstr>
      <vt:lpstr>RGB colour channels</vt:lpstr>
      <vt:lpstr>High dimensional</vt:lpstr>
      <vt:lpstr>Unstructured</vt:lpstr>
      <vt:lpstr>Implications</vt:lpstr>
      <vt:lpstr>Representing image data</vt:lpstr>
      <vt:lpstr>Representing image data</vt:lpstr>
      <vt:lpstr>Colour to greyscale</vt:lpstr>
      <vt:lpstr>Colour to greyscale</vt:lpstr>
      <vt:lpstr>Divide up into equally sized patches</vt:lpstr>
      <vt:lpstr>Let’s think about just one</vt:lpstr>
      <vt:lpstr>These are the 64 grayscale values</vt:lpstr>
      <vt:lpstr>Pixel values as a surface</vt:lpstr>
      <vt:lpstr>Pixel values as a surface (rotation 1)</vt:lpstr>
      <vt:lpstr>Pixel values as a surface (rotation 2)</vt:lpstr>
      <vt:lpstr>Pixel values as a surface (rotation 3)</vt:lpstr>
      <vt:lpstr>Surface structure as contours</vt:lpstr>
      <vt:lpstr>Surface structure as contours (rotation 1)</vt:lpstr>
      <vt:lpstr>Surface structure as contours (rotation 2)</vt:lpstr>
      <vt:lpstr>Surface structure as contours (rotation 3)</vt:lpstr>
      <vt:lpstr>Local gradients run perpendicular to contours</vt:lpstr>
      <vt:lpstr>Local gradients run perpendicular to contours</vt:lpstr>
      <vt:lpstr>Local gradients plus pixels</vt:lpstr>
      <vt:lpstr>Local gradients without pixels</vt:lpstr>
      <vt:lpstr>Local gradients</vt:lpstr>
      <vt:lpstr>Build a histogram of oriented gradients</vt:lpstr>
      <vt:lpstr>Build a histogram of oriented gradients</vt:lpstr>
      <vt:lpstr>Build a histogram of oriented gradients</vt:lpstr>
      <vt:lpstr>Build a histogram of oriented gradients</vt:lpstr>
      <vt:lpstr>Build a histogram of oriented gradients</vt:lpstr>
      <vt:lpstr>HOG features</vt:lpstr>
      <vt:lpstr>Invariance</vt:lpstr>
      <vt:lpstr>HOG features in Matlab</vt:lpstr>
      <vt:lpstr>Visualisation</vt:lpstr>
      <vt:lpstr>HOG with CellSize=[8 8]</vt:lpstr>
      <vt:lpstr>HOG with CellSize=[16 16]</vt:lpstr>
      <vt:lpstr>HOG with CellSize=[32 32]</vt:lpstr>
      <vt:lpstr>HOG with CellSize=[64 64]</vt:lpstr>
      <vt:lpstr>Size of patch</vt:lpstr>
      <vt:lpstr>Image classification: scenario 1</vt:lpstr>
      <vt:lpstr>(Next week)</vt:lpstr>
      <vt:lpstr>Scenario 1: a typical tradeoff</vt:lpstr>
      <vt:lpstr>Scenario 1: measuring execution time</vt:lpstr>
      <vt:lpstr>Scenario 1: doing better</vt:lpstr>
      <vt:lpstr>Dimensionality reduction techniques</vt:lpstr>
      <vt:lpstr>Dimensionality reduction techniques</vt:lpstr>
      <vt:lpstr>Principal Components Analysis (PCA)</vt:lpstr>
      <vt:lpstr>Principal Components Analysis (PCA)</vt:lpstr>
      <vt:lpstr>Principal Components Analysis (PCA)</vt:lpstr>
      <vt:lpstr>Normal plotting of data</vt:lpstr>
      <vt:lpstr>Throwing away features</vt:lpstr>
      <vt:lpstr>Create new features</vt:lpstr>
      <vt:lpstr>Throwing Away Features Now</vt:lpstr>
      <vt:lpstr>Principal Components Analysis (PCA)</vt:lpstr>
      <vt:lpstr>The principal components (PCs)</vt:lpstr>
      <vt:lpstr>You need to standardise</vt:lpstr>
      <vt:lpstr>PCA in Matlab</vt:lpstr>
      <vt:lpstr>PCA in Matlab</vt:lpstr>
      <vt:lpstr>PCA in Matlab</vt:lpstr>
      <vt:lpstr>PCA in Matlab</vt:lpstr>
      <vt:lpstr>PCA in Matlab</vt:lpstr>
      <vt:lpstr>Reading for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darby</dc:creator>
  <cp:lastModifiedBy>john darby</cp:lastModifiedBy>
  <cp:revision>1013</cp:revision>
  <dcterms:created xsi:type="dcterms:W3CDTF">2018-09-30T05:00:41Z</dcterms:created>
  <dcterms:modified xsi:type="dcterms:W3CDTF">2019-02-07T17:10:14Z</dcterms:modified>
</cp:coreProperties>
</file>